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0A5"/>
    <a:srgbClr val="8F9464"/>
    <a:srgbClr val="4B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/>
    <p:restoredTop sz="96291"/>
  </p:normalViewPr>
  <p:slideViewPr>
    <p:cSldViewPr snapToGrid="0" snapToObjects="1">
      <p:cViewPr varScale="1">
        <p:scale>
          <a:sx n="115" d="100"/>
          <a:sy n="115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421DF-41DD-0A40-86BE-F26C55B23F6E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2309-88B4-C848-B703-7EEF0D608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42309-88B4-C848-B703-7EEF0D60815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2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B539D-5F88-9D40-95E3-99DA07246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A5F2FD-8895-A24C-B8E8-7D7620AE6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1EDCA2-7F07-7A42-BB8D-61A65BBB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E112F0-6E42-264E-AD80-8C501074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4621FD-1840-374B-A139-5DC87279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7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CE27-6DBF-AD43-946A-AA4945F2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4BC055-8128-9F41-A8B9-30C43287A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2F27AF-2D7B-7F47-9776-4FD10470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A82C2-C1B3-A049-9797-E1EEDBB3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603305-B502-8247-9CC5-1876FF7F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71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90E89DA-6AC0-EA48-8107-B36D91CDE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3E3922-F9B0-3041-A708-C4A78B0CB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24265E-B462-F343-A8BB-3AAE499D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2E3C7B-2454-924B-BDD6-28775038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033984-31F7-A44F-BEF3-5F7C5177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9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D09B3-1CC1-244F-824F-6F14ED16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D61B2B-6FB5-1D4C-A0E1-0396830A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20491E-3575-A44C-80E6-E5B97C0E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2C76F-BF89-C948-AAD4-46F2B1FE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B55E46-CA8E-594B-BD73-F5D5EE3F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5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8D6B7-A8D6-2A47-99E9-6A300674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FD9A-2D25-944C-B42C-14D9B33B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E57359-BFD9-824D-AE11-68AC84B2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0CCE3-A158-9846-BE66-700154D1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0C9C87-7AC5-2242-93B7-C50118CA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0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5D47E-0609-5348-8F29-B2BC75E9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D4437-43F7-7D42-A9BC-275153480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F87DDD-FBDF-E048-A6B0-AD6F05197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C4043-AA3F-BE48-AD64-C44FAA99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006362-9970-9A43-B483-30F3179E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2B07DB-C684-8349-A8C0-D2B4B9B5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84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8260E-4CD8-7240-9DE3-E9244B31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242BB-1E16-D646-B862-BE28EF93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7EE876-8F32-E04E-90F1-34E4BB7A0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6712DC-2B1C-0D40-A1D0-846E61C9C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A08FCF-A60A-854B-AEC5-07C62FA2C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F63725-482F-6F49-AEBC-0905B572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451EAD-1141-0C41-84E3-6E5374B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7037A5-82C1-5246-8031-99DEC7E9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25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D46D3-5118-244D-8DC5-3E2AA26E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07DB45-AC5D-E54F-8E5E-8363ACB1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D17B70-FCF0-E547-AD2E-FCD3049E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3C545B-E2CE-804B-B419-416552FB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9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4807B4-279A-7F4E-85B7-9EF1D1D5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665BBC-62B3-104F-9F20-EBE51D2D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09377C-0A2F-EE4E-AFB0-E2A6E1C7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66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F758C-FFD9-FA4E-AB31-807023F6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E40818-EC1E-4B40-B89F-444697DE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65C7A4-6D34-2741-8F0C-AC0271680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11592D-ED00-8446-99C1-6EF76014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5552DE-670B-5A4A-9F44-61C79742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39C551-F3DB-2B49-8ED7-D5BFC7F6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8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86E03-2CDC-2C49-80E9-DCFF9470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7305EA-6E49-4742-8F12-BCFB9E0C0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912491-58E8-2F47-B9E2-DB5497CE8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E62E12-2F5C-0F4E-B63C-6D99E8A8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D11596-6F78-D04D-975F-3003CA6A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1FC144-85D3-924D-A8F5-DE4E92D0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5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BE4258-0BD7-4447-B905-5E85147E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ED570F-984B-0F46-98B1-C8CE8F81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D6887-EDDD-9B40-B21F-ADEC750DC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CBD3-C7AD-724E-A6E6-BF9E43D0F15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46745C-5681-6C49-A30E-82469304F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D9761-10A5-7746-8DD5-F890D37AC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0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66BE71-2BA8-7C48-B917-C1B8160DA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26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2ACD58B-985F-A342-9C80-6ABDCE145817}"/>
              </a:ext>
            </a:extLst>
          </p:cNvPr>
          <p:cNvSpPr/>
          <p:nvPr/>
        </p:nvSpPr>
        <p:spPr>
          <a:xfrm rot="20413506">
            <a:off x="5224295" y="2609696"/>
            <a:ext cx="5371176" cy="3075897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96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C8C764-3C0E-0D4F-B3C8-DB106DFD39A1}"/>
              </a:ext>
            </a:extLst>
          </p:cNvPr>
          <p:cNvSpPr/>
          <p:nvPr/>
        </p:nvSpPr>
        <p:spPr>
          <a:xfrm rot="785725">
            <a:off x="5406267" y="2710940"/>
            <a:ext cx="5385382" cy="2777364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596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3C32EC-BAD3-ED46-B5BC-8DE0A96DE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76AB83-1F65-5645-AB1D-5D9AD07C6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384" y="457199"/>
            <a:ext cx="3574095" cy="1956817"/>
          </a:xfrm>
          <a:prstGeom prst="rect">
            <a:avLst/>
          </a:prstGeom>
          <a:effectLst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FC775C8-865D-B348-87B6-80AF64484883}"/>
              </a:ext>
            </a:extLst>
          </p:cNvPr>
          <p:cNvSpPr txBox="1"/>
          <p:nvPr/>
        </p:nvSpPr>
        <p:spPr>
          <a:xfrm>
            <a:off x="6360565" y="3397186"/>
            <a:ext cx="5608322" cy="16619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A LOS VOLUNTARIOS DE DON BOSCO</a:t>
            </a:r>
            <a:endParaRPr lang="es-ES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D4A22C-5FDD-684C-9FEF-4666DA0B51AC}"/>
              </a:ext>
            </a:extLst>
          </p:cNvPr>
          <p:cNvSpPr/>
          <p:nvPr/>
        </p:nvSpPr>
        <p:spPr>
          <a:xfrm>
            <a:off x="9680448" y="4380584"/>
            <a:ext cx="2325015" cy="2325015"/>
          </a:xfrm>
          <a:prstGeom prst="ellipse">
            <a:avLst/>
          </a:prstGeom>
          <a:solidFill>
            <a:srgbClr val="4B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70FEED-EF8E-6346-BE59-0A32100AFF04}"/>
              </a:ext>
            </a:extLst>
          </p:cNvPr>
          <p:cNvSpPr txBox="1"/>
          <p:nvPr/>
        </p:nvSpPr>
        <p:spPr>
          <a:xfrm rot="20653907">
            <a:off x="9600128" y="5123814"/>
            <a:ext cx="25115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de-DE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motivo</a:t>
            </a:r>
            <a:r>
              <a:rPr lang="de-DE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25º </a:t>
            </a:r>
            <a:r>
              <a:rPr lang="de-DE" sz="2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aniversario</a:t>
            </a:r>
            <a:endParaRPr lang="de-DE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954F8A-5026-6C46-9818-4C239D9B7C0B}"/>
              </a:ext>
            </a:extLst>
          </p:cNvPr>
          <p:cNvSpPr/>
          <p:nvPr/>
        </p:nvSpPr>
        <p:spPr>
          <a:xfrm rot="21448220">
            <a:off x="5575154" y="2627930"/>
            <a:ext cx="4200189" cy="975415"/>
          </a:xfrm>
          <a:prstGeom prst="ellipse">
            <a:avLst/>
          </a:prstGeom>
          <a:gradFill flip="none" rotWithShape="1">
            <a:gsLst>
              <a:gs pos="0">
                <a:srgbClr val="A0C0A5">
                  <a:alpha val="10000"/>
                </a:srgbClr>
              </a:gs>
              <a:gs pos="52000">
                <a:srgbClr val="8F9464">
                  <a:alpha val="10000"/>
                </a:srgbClr>
              </a:gs>
              <a:gs pos="98000">
                <a:srgbClr val="A0C0A5">
                  <a:alpha val="1000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1AAC473-9DA7-3A4D-BB3C-AAA3B70B305E}"/>
              </a:ext>
            </a:extLst>
          </p:cNvPr>
          <p:cNvSpPr/>
          <p:nvPr/>
        </p:nvSpPr>
        <p:spPr>
          <a:xfrm>
            <a:off x="6372757" y="2862369"/>
            <a:ext cx="2480166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6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283390" y="664607"/>
            <a:ext cx="5734948" cy="166199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DECLARACIONES SOBRE EL CONSUMO VOLUNTARIO</a:t>
            </a:r>
            <a:endParaRPr lang="es-ES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49FF9192-BE62-3B42-9D7E-B26E7D6D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2266632"/>
            <a:ext cx="7782580" cy="2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"Estoy </a:t>
            </a:r>
            <a:r>
              <a:rPr lang="es-ES" altLang="de-DE" sz="1800" b="1" dirty="0">
                <a:cs typeface="Arial" panose="020B0604020202020204" pitchFamily="34" charset="0"/>
              </a:rPr>
              <a:t>más agradecido </a:t>
            </a:r>
            <a:r>
              <a:rPr lang="es-ES" altLang="de-DE" sz="1800" dirty="0">
                <a:cs typeface="Arial" panose="020B0604020202020204" pitchFamily="34" charset="0"/>
              </a:rPr>
              <a:t>por todo lo que tengo y </a:t>
            </a:r>
            <a:r>
              <a:rPr lang="es-ES" altLang="de-DE" sz="1800" b="1" dirty="0">
                <a:cs typeface="Arial" panose="020B0604020202020204" pitchFamily="34" charset="0"/>
              </a:rPr>
              <a:t>no busco siempre el 'más'".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"Me he vuelto </a:t>
            </a:r>
            <a:r>
              <a:rPr lang="es-ES" altLang="de-DE" sz="1800" b="1" dirty="0">
                <a:cs typeface="Arial" panose="020B0604020202020204" pitchFamily="34" charset="0"/>
              </a:rPr>
              <a:t>más minimalista </a:t>
            </a:r>
            <a:r>
              <a:rPr lang="es-ES" altLang="de-DE" sz="1800" dirty="0">
                <a:cs typeface="Arial" panose="020B0604020202020204" pitchFamily="34" charset="0"/>
              </a:rPr>
              <a:t>y aprecio más la apertura y siento que entiendo un poco mejor el pensamiento de otras culturas".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"He aprendido a apreciar el vivir con </a:t>
            </a:r>
            <a:r>
              <a:rPr lang="es-ES" altLang="de-DE" sz="1800" b="1" dirty="0">
                <a:cs typeface="Arial" panose="020B0604020202020204" pitchFamily="34" charset="0"/>
              </a:rPr>
              <a:t>pocas cosas </a:t>
            </a:r>
            <a:r>
              <a:rPr lang="es-ES" altLang="de-DE" sz="1800" dirty="0">
                <a:cs typeface="Arial" panose="020B0604020202020204" pitchFamily="34" charset="0"/>
              </a:rPr>
              <a:t>y </a:t>
            </a:r>
            <a:r>
              <a:rPr lang="es-ES" altLang="de-DE" sz="1800" b="1" dirty="0">
                <a:cs typeface="Arial" panose="020B0604020202020204" pitchFamily="34" charset="0"/>
              </a:rPr>
              <a:t>más encuentros </a:t>
            </a:r>
            <a:r>
              <a:rPr lang="es-ES" altLang="de-DE" sz="1800" dirty="0">
                <a:cs typeface="Arial" panose="020B0604020202020204" pitchFamily="34" charset="0"/>
              </a:rPr>
              <a:t>en su lugar".</a:t>
            </a:r>
          </a:p>
        </p:txBody>
      </p:sp>
    </p:spTree>
    <p:extLst>
      <p:ext uri="{BB962C8B-B14F-4D97-AF65-F5344CB8AC3E}">
        <p14:creationId xmlns:p14="http://schemas.microsoft.com/office/powerpoint/2010/main" val="350471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4165786" y="664607"/>
            <a:ext cx="3860428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COLONIALISMO Y RACISMO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55" y="2340838"/>
            <a:ext cx="625837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64%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s-ES" altLang="de-DE" sz="1800" dirty="0">
                <a:cs typeface="Arial" panose="020B0604020202020204" pitchFamily="34" charset="0"/>
              </a:rPr>
              <a:t> de los encuestados prestan más atención a su </a:t>
            </a:r>
            <a:r>
              <a:rPr lang="es-ES" altLang="de-DE" sz="1800" dirty="0" smtClean="0">
                <a:cs typeface="Arial" panose="020B0604020202020204" pitchFamily="34" charset="0"/>
              </a:rPr>
              <a:t>	comportamiento </a:t>
            </a:r>
            <a:r>
              <a:rPr lang="es-ES" altLang="de-DE" sz="1800" dirty="0">
                <a:cs typeface="Arial" panose="020B0604020202020204" pitchFamily="34" charset="0"/>
              </a:rPr>
              <a:t>como consumidores y a la </a:t>
            </a:r>
            <a:r>
              <a:rPr lang="es-ES" altLang="de-DE" sz="1800" dirty="0" smtClean="0">
                <a:cs typeface="Arial" panose="020B0604020202020204" pitchFamily="34" charset="0"/>
              </a:rPr>
              <a:t>	sostenibilidad </a:t>
            </a:r>
            <a:r>
              <a:rPr lang="es-ES" altLang="de-DE" sz="1800" dirty="0">
                <a:cs typeface="Arial" panose="020B0604020202020204" pitchFamily="34" charset="0"/>
              </a:rPr>
              <a:t>desde el servicio voluntario </a:t>
            </a:r>
            <a:endParaRPr lang="de-DE" altLang="de-DE" sz="1800" dirty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&gt; 80%	</a:t>
            </a:r>
            <a:r>
              <a:rPr lang="es-ES" altLang="de-DE" sz="1800" dirty="0">
                <a:cs typeface="Arial" panose="020B0604020202020204" pitchFamily="34" charset="0"/>
              </a:rPr>
              <a:t> indicado para cuestionar el racismo y las </a:t>
            </a:r>
            <a:r>
              <a:rPr lang="es-ES" altLang="de-DE" sz="1800" dirty="0" smtClean="0">
                <a:cs typeface="Arial" panose="020B0604020202020204" pitchFamily="34" charset="0"/>
              </a:rPr>
              <a:t>	estructuras </a:t>
            </a:r>
            <a:r>
              <a:rPr lang="es-ES" altLang="de-DE" sz="1800" dirty="0">
                <a:cs typeface="Arial" panose="020B0604020202020204" pitchFamily="34" charset="0"/>
              </a:rPr>
              <a:t>racistas, la globalización y las </a:t>
            </a:r>
            <a:r>
              <a:rPr lang="es-ES" altLang="de-DE" sz="1800" dirty="0" smtClean="0">
                <a:cs typeface="Arial" panose="020B0604020202020204" pitchFamily="34" charset="0"/>
              </a:rPr>
              <a:t>	relaciones </a:t>
            </a:r>
            <a:r>
              <a:rPr lang="es-ES" altLang="de-DE" sz="1800" dirty="0">
                <a:cs typeface="Arial" panose="020B0604020202020204" pitchFamily="34" charset="0"/>
              </a:rPr>
              <a:t>mundiales de forma más crítica y para </a:t>
            </a:r>
            <a:r>
              <a:rPr lang="es-ES" altLang="de-DE" sz="1800" dirty="0" smtClean="0">
                <a:cs typeface="Arial" panose="020B0604020202020204" pitchFamily="34" charset="0"/>
              </a:rPr>
              <a:t>	reaccionar </a:t>
            </a:r>
            <a:r>
              <a:rPr lang="es-ES" altLang="de-DE" sz="1800" dirty="0">
                <a:cs typeface="Arial" panose="020B0604020202020204" pitchFamily="34" charset="0"/>
              </a:rPr>
              <a:t>con más sensibilidad ante los </a:t>
            </a:r>
            <a:r>
              <a:rPr lang="es-ES" altLang="de-DE" sz="1800" dirty="0" smtClean="0">
                <a:cs typeface="Arial" panose="020B0604020202020204" pitchFamily="34" charset="0"/>
              </a:rPr>
              <a:t>	estereotipos </a:t>
            </a:r>
            <a:r>
              <a:rPr lang="es-ES" altLang="de-DE" sz="1800" dirty="0">
                <a:cs typeface="Arial" panose="020B0604020202020204" pitchFamily="34" charset="0"/>
              </a:rPr>
              <a:t>y prejuicios</a:t>
            </a:r>
            <a:endParaRPr lang="de-DE" altLang="de-DE" sz="1800" dirty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75 %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s-ES" altLang="de-DE" sz="1800" dirty="0">
                <a:cs typeface="Arial" panose="020B0604020202020204" pitchFamily="34" charset="0"/>
              </a:rPr>
              <a:t>afirmaron que la injusticia y las estructuras injustas </a:t>
            </a:r>
            <a:r>
              <a:rPr lang="es-ES" altLang="de-DE" sz="1800" dirty="0" smtClean="0">
                <a:cs typeface="Arial" panose="020B0604020202020204" pitchFamily="34" charset="0"/>
              </a:rPr>
              <a:t>	los </a:t>
            </a:r>
            <a:r>
              <a:rPr lang="es-ES" altLang="de-DE" sz="1800" dirty="0">
                <a:cs typeface="Arial" panose="020B0604020202020204" pitchFamily="34" charset="0"/>
              </a:rPr>
              <a:t>desafían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58 </a:t>
            </a:r>
            <a:r>
              <a:rPr lang="de-DE" altLang="de-DE" sz="1800" b="1" dirty="0">
                <a:cs typeface="Arial" panose="020B0604020202020204" pitchFamily="34" charset="0"/>
              </a:rPr>
              <a:t>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s-ES" altLang="de-DE" sz="1800" dirty="0">
                <a:cs typeface="Arial" panose="020B0604020202020204" pitchFamily="34" charset="0"/>
              </a:rPr>
              <a:t>declararon que su interés por la política había </a:t>
            </a:r>
            <a:r>
              <a:rPr lang="es-ES" altLang="de-DE" sz="1800" dirty="0" smtClean="0">
                <a:cs typeface="Arial" panose="020B0604020202020204" pitchFamily="34" charset="0"/>
              </a:rPr>
              <a:t>	aumentado</a:t>
            </a:r>
            <a:endParaRPr lang="es-ES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8">
            <a:extLst>
              <a:ext uri="{FF2B5EF4-FFF2-40B4-BE49-F238E27FC236}">
                <a16:creationId xmlns:a16="http://schemas.microsoft.com/office/drawing/2014/main" id="{C3DD94E4-7715-1E47-8851-9CA564EB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712" y="4213142"/>
            <a:ext cx="1373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Mi interés por la política ha aumentado</a:t>
            </a:r>
            <a:endParaRPr lang="es-ES" altLang="de-DE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Grafik 12">
            <a:extLst>
              <a:ext uri="{FF2B5EF4-FFF2-40B4-BE49-F238E27FC236}">
                <a16:creationId xmlns:a16="http://schemas.microsoft.com/office/drawing/2014/main" id="{92A0FC87-34E7-AD4D-8C49-B71333718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004" y="2948685"/>
            <a:ext cx="870481" cy="10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">
            <a:extLst>
              <a:ext uri="{FF2B5EF4-FFF2-40B4-BE49-F238E27FC236}">
                <a16:creationId xmlns:a16="http://schemas.microsoft.com/office/drawing/2014/main" id="{44EADBD0-7BBC-644C-BB3F-AF768434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851" y="4222286"/>
            <a:ext cx="15556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Cuestiono el racismo y las estructuras racistas más a menudo</a:t>
            </a:r>
            <a:endParaRPr lang="es-ES" altLang="de-DE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" name="Grafik 2">
            <a:extLst>
              <a:ext uri="{FF2B5EF4-FFF2-40B4-BE49-F238E27FC236}">
                <a16:creationId xmlns:a16="http://schemas.microsoft.com/office/drawing/2014/main" id="{155DCBFD-7A1B-0043-BD3B-7EAF4CDBA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71" y="2322513"/>
            <a:ext cx="1002794" cy="173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3">
            <a:extLst>
              <a:ext uri="{FF2B5EF4-FFF2-40B4-BE49-F238E27FC236}">
                <a16:creationId xmlns:a16="http://schemas.microsoft.com/office/drawing/2014/main" id="{802D71F6-3C1E-D047-A94E-98C928569E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 bwMode="auto">
          <a:xfrm>
            <a:off x="8026214" y="2422941"/>
            <a:ext cx="265786" cy="16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D5C5113-6980-AF4B-B0E8-53A4538CD6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27684" r="79875" b="22534"/>
          <a:stretch/>
        </p:blipFill>
        <p:spPr bwMode="auto">
          <a:xfrm>
            <a:off x="8365152" y="5344852"/>
            <a:ext cx="1196042" cy="1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E55823F-3415-304B-B8E1-F7C4356FBF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516" b="10713"/>
          <a:stretch/>
        </p:blipFill>
        <p:spPr bwMode="auto">
          <a:xfrm>
            <a:off x="9790343" y="5802922"/>
            <a:ext cx="1679575" cy="1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9581010-C599-C54E-BF19-E7F182847E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26614" r="61395" b="11408"/>
          <a:stretch/>
        </p:blipFill>
        <p:spPr bwMode="auto">
          <a:xfrm>
            <a:off x="8365152" y="5579451"/>
            <a:ext cx="1030298" cy="1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A331FF9-DC2D-4349-A0F8-D989327D71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7" t="25561" r="39290" b="22722"/>
          <a:stretch/>
        </p:blipFill>
        <p:spPr bwMode="auto">
          <a:xfrm>
            <a:off x="8365152" y="5810813"/>
            <a:ext cx="1221442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729E6E7-5791-5647-832A-37F94046C9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3" t="23114" r="18311" b="18704"/>
          <a:stretch/>
        </p:blipFill>
        <p:spPr bwMode="auto">
          <a:xfrm>
            <a:off x="9790343" y="5344852"/>
            <a:ext cx="118364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A9AD295-BCD8-7D4D-92D9-551446F106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7" t="24099" r="881" b="19335"/>
          <a:stretch/>
        </p:blipFill>
        <p:spPr bwMode="auto">
          <a:xfrm>
            <a:off x="9790343" y="5573252"/>
            <a:ext cx="97759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63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651668" y="664607"/>
            <a:ext cx="6994356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TESTIMONIOS DE VOLUNTARIOS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27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"Me ha hecho </a:t>
            </a:r>
            <a:r>
              <a:rPr lang="es-ES" altLang="de-DE" sz="1800" b="1" dirty="0">
                <a:cs typeface="Arial" panose="020B0604020202020204" pitchFamily="34" charset="0"/>
              </a:rPr>
              <a:t>más consciente </a:t>
            </a:r>
            <a:r>
              <a:rPr lang="es-ES" altLang="de-DE" sz="1800" dirty="0">
                <a:cs typeface="Arial" panose="020B0604020202020204" pitchFamily="34" charset="0"/>
              </a:rPr>
              <a:t>de las estructuras colonialistas. Me he vuelto </a:t>
            </a:r>
            <a:r>
              <a:rPr lang="es-ES" altLang="de-DE" sz="1800" b="1" dirty="0">
                <a:cs typeface="Arial" panose="020B0604020202020204" pitchFamily="34" charset="0"/>
              </a:rPr>
              <a:t>más cuidadoso </a:t>
            </a:r>
            <a:r>
              <a:rPr lang="es-ES" altLang="de-DE" sz="1800" dirty="0">
                <a:cs typeface="Arial" panose="020B0604020202020204" pitchFamily="34" charset="0"/>
              </a:rPr>
              <a:t>a la hora de hacer juicios rápidos".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"Llegué a ser, y aún lo soy, muy consciente de mi </a:t>
            </a:r>
            <a:r>
              <a:rPr lang="es-ES" altLang="de-DE" sz="1800" b="1" dirty="0">
                <a:cs typeface="Arial" panose="020B0604020202020204" pitchFamily="34" charset="0"/>
              </a:rPr>
              <a:t>condición privilegiada </a:t>
            </a:r>
            <a:r>
              <a:rPr lang="es-ES" altLang="de-DE" sz="1800" dirty="0">
                <a:cs typeface="Arial" panose="020B0604020202020204" pitchFamily="34" charset="0"/>
              </a:rPr>
              <a:t>de alemán".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"El servicio de voluntariado me sensibilizó para </a:t>
            </a:r>
            <a:r>
              <a:rPr lang="es-ES" altLang="de-DE" sz="1800" b="1" dirty="0">
                <a:cs typeface="Arial" panose="020B0604020202020204" pitchFamily="34" charset="0"/>
              </a:rPr>
              <a:t>cuestionar más </a:t>
            </a:r>
            <a:r>
              <a:rPr lang="es-ES" altLang="de-DE" sz="1800" dirty="0">
                <a:cs typeface="Arial" panose="020B0604020202020204" pitchFamily="34" charset="0"/>
              </a:rPr>
              <a:t>las desigualdades internacionales y </a:t>
            </a:r>
            <a:r>
              <a:rPr lang="es-ES" altLang="de-DE" sz="1800" b="1" dirty="0">
                <a:cs typeface="Arial" panose="020B0604020202020204" pitchFamily="34" charset="0"/>
              </a:rPr>
              <a:t>las estructuras injustas </a:t>
            </a:r>
            <a:r>
              <a:rPr lang="es-ES" altLang="de-DE" sz="1800" dirty="0">
                <a:cs typeface="Arial" panose="020B0604020202020204" pitchFamily="34" charset="0"/>
              </a:rPr>
              <a:t>y contribuyó a que me decidiera a hacer más cursos en este sentido dentro de mis estudios y </a:t>
            </a:r>
            <a:r>
              <a:rPr lang="es-ES" altLang="de-DE" sz="1800" b="1" dirty="0">
                <a:cs typeface="Arial" panose="020B0604020202020204" pitchFamily="34" charset="0"/>
              </a:rPr>
              <a:t>a seguir participando </a:t>
            </a:r>
            <a:r>
              <a:rPr lang="es-ES" altLang="de-DE" sz="1800" dirty="0">
                <a:cs typeface="Arial" panose="020B0604020202020204" pitchFamily="34" charset="0"/>
              </a:rPr>
              <a:t>en parte de mi tiempo libre."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1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891466" y="664607"/>
            <a:ext cx="6166934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DE ESTUDIO Y ELECCIÓN DE PROFESIÓN</a:t>
            </a:r>
            <a:endParaRPr lang="es-ES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2233000"/>
            <a:ext cx="7782580" cy="2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33% 	</a:t>
            </a:r>
            <a:r>
              <a:rPr lang="es-ES" altLang="de-DE" sz="1800" dirty="0">
                <a:cs typeface="Arial" panose="020B0604020202020204" pitchFamily="34" charset="0"/>
              </a:rPr>
              <a:t>han optado por estudiar en el </a:t>
            </a:r>
            <a:r>
              <a:rPr lang="es-ES" altLang="de-DE" sz="1800" b="1" dirty="0">
                <a:cs typeface="Arial" panose="020B0604020202020204" pitchFamily="34" charset="0"/>
              </a:rPr>
              <a:t>ámbito de la educación </a:t>
            </a:r>
            <a:r>
              <a:rPr lang="es-ES" altLang="de-DE" sz="1800" dirty="0">
                <a:cs typeface="Arial" panose="020B0604020202020204" pitchFamily="34" charset="0"/>
              </a:rPr>
              <a:t>tras su </a:t>
            </a:r>
            <a:r>
              <a:rPr lang="es-ES" altLang="de-DE" sz="1800" dirty="0" smtClean="0">
                <a:cs typeface="Arial" panose="020B0604020202020204" pitchFamily="34" charset="0"/>
              </a:rPr>
              <a:t>	servicio </a:t>
            </a:r>
            <a:r>
              <a:rPr lang="es-ES" altLang="de-DE" sz="1800" dirty="0">
                <a:cs typeface="Arial" panose="020B0604020202020204" pitchFamily="34" charset="0"/>
              </a:rPr>
              <a:t>voluntario.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33</a:t>
            </a:r>
            <a:r>
              <a:rPr lang="de-DE" altLang="de-DE" sz="1800" b="1" dirty="0">
                <a:cs typeface="Arial" panose="020B0604020202020204" pitchFamily="34" charset="0"/>
              </a:rPr>
              <a:t>% 	</a:t>
            </a:r>
            <a:r>
              <a:rPr lang="es-ES" altLang="de-DE" sz="1800" dirty="0">
                <a:cs typeface="Arial" panose="020B0604020202020204" pitchFamily="34" charset="0"/>
              </a:rPr>
              <a:t>han elegido estudiar </a:t>
            </a:r>
            <a:r>
              <a:rPr lang="es-ES" altLang="de-DE" sz="1800" b="1" dirty="0">
                <a:cs typeface="Arial" panose="020B0604020202020204" pitchFamily="34" charset="0"/>
              </a:rPr>
              <a:t>economía e ingeniería </a:t>
            </a:r>
            <a:r>
              <a:rPr lang="es-ES" altLang="de-DE" sz="1800" dirty="0">
                <a:cs typeface="Arial" panose="020B0604020202020204" pitchFamily="34" charset="0"/>
              </a:rPr>
              <a:t>tras su servicio </a:t>
            </a:r>
            <a:r>
              <a:rPr lang="es-ES" altLang="de-DE" sz="1800" dirty="0" smtClean="0">
                <a:cs typeface="Arial" panose="020B0604020202020204" pitchFamily="34" charset="0"/>
              </a:rPr>
              <a:t>	voluntario</a:t>
            </a:r>
            <a:r>
              <a:rPr lang="es-ES" altLang="de-DE" sz="1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50</a:t>
            </a:r>
            <a:r>
              <a:rPr lang="de-DE" altLang="de-DE" sz="1800" b="1" dirty="0">
                <a:cs typeface="Arial" panose="020B0604020202020204" pitchFamily="34" charset="0"/>
              </a:rPr>
              <a:t>% 	</a:t>
            </a:r>
            <a:r>
              <a:rPr lang="es-ES" altLang="de-DE" sz="1800" dirty="0">
                <a:cs typeface="Arial" panose="020B0604020202020204" pitchFamily="34" charset="0"/>
              </a:rPr>
              <a:t>de los encuestados dijeron que el </a:t>
            </a:r>
            <a:r>
              <a:rPr lang="es-ES" altLang="de-DE" sz="1800" b="1" dirty="0">
                <a:cs typeface="Arial" panose="020B0604020202020204" pitchFamily="34" charset="0"/>
              </a:rPr>
              <a:t>servicio voluntario les había </a:t>
            </a:r>
            <a:r>
              <a:rPr lang="es-ES" altLang="de-DE" sz="1800" b="1" dirty="0" smtClean="0">
                <a:cs typeface="Arial" panose="020B0604020202020204" pitchFamily="34" charset="0"/>
              </a:rPr>
              <a:t>	influido</a:t>
            </a:r>
            <a:r>
              <a:rPr lang="es-ES" altLang="de-DE" sz="1800" dirty="0" smtClean="0">
                <a:cs typeface="Arial" panose="020B0604020202020204" pitchFamily="34" charset="0"/>
              </a:rPr>
              <a:t> </a:t>
            </a:r>
            <a:r>
              <a:rPr lang="es-ES" altLang="de-DE" sz="1800" dirty="0">
                <a:cs typeface="Arial" panose="020B0604020202020204" pitchFamily="34" charset="0"/>
              </a:rPr>
              <a:t>en su elección de carrera o estudios.</a:t>
            </a:r>
            <a:endParaRPr lang="es-ES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8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891466" y="664607"/>
            <a:ext cx="6166934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DE ESTUDIO Y ELECCIÓN DE PROFESIÓN</a:t>
            </a:r>
            <a:endParaRPr lang="es-ES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5305809-28CC-5544-981C-72B622A72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542703"/>
              </p:ext>
            </p:extLst>
          </p:nvPr>
        </p:nvGraphicFramePr>
        <p:xfrm>
          <a:off x="1493259" y="2092417"/>
          <a:ext cx="8345946" cy="464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iagramm" r:id="rId4" imgW="14732000" imgH="8204200" progId="Excel.Chart.8">
                  <p:embed/>
                </p:oleObj>
              </mc:Choice>
              <mc:Fallback>
                <p:oleObj name="Diagramm" r:id="rId4" imgW="14732000" imgH="82042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3259" y="2092417"/>
                        <a:ext cx="8345946" cy="464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4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277709" y="664607"/>
            <a:ext cx="7063046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 VOLUNTARIADO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12D39A3D-9F5A-3A4E-BABB-7D46A520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6" y="1964880"/>
            <a:ext cx="7949110" cy="398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91%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s-ES" altLang="de-DE" sz="1800" dirty="0">
                <a:cs typeface="Arial" panose="020B0604020202020204" pitchFamily="34" charset="0"/>
              </a:rPr>
              <a:t>declararon que estaban </a:t>
            </a:r>
            <a:r>
              <a:rPr lang="es-ES" altLang="de-DE" sz="1800" b="1" dirty="0">
                <a:cs typeface="Arial" panose="020B0604020202020204" pitchFamily="34" charset="0"/>
              </a:rPr>
              <a:t>activos como voluntarios</a:t>
            </a:r>
            <a:r>
              <a:rPr lang="es-ES" altLang="de-DE" sz="1800" dirty="0"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50</a:t>
            </a:r>
            <a:r>
              <a:rPr lang="de-DE" altLang="de-DE" sz="1800" b="1" dirty="0">
                <a:cs typeface="Arial" panose="020B0604020202020204" pitchFamily="34" charset="0"/>
              </a:rPr>
              <a:t>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s-ES" altLang="de-DE" sz="1800" dirty="0">
                <a:cs typeface="Arial" panose="020B0604020202020204" pitchFamily="34" charset="0"/>
              </a:rPr>
              <a:t>incluso </a:t>
            </a:r>
            <a:r>
              <a:rPr lang="es-ES" altLang="de-DE" sz="1800" b="1" dirty="0">
                <a:cs typeface="Arial" panose="020B0604020202020204" pitchFamily="34" charset="0"/>
              </a:rPr>
              <a:t>una vez a la semana</a:t>
            </a:r>
            <a:r>
              <a:rPr lang="es-ES" altLang="de-DE" sz="1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3200"/>
              </a:spcBef>
              <a:buNone/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de-DE" altLang="de-DE" sz="1800" dirty="0" err="1">
                <a:cs typeface="Arial" panose="020B0604020202020204" pitchFamily="34" charset="0"/>
              </a:rPr>
              <a:t>Actividades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más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frecuentes</a:t>
            </a:r>
            <a:r>
              <a:rPr lang="de-DE" altLang="de-DE" sz="1800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	• 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  <a:r>
              <a:rPr lang="es-ES" altLang="de-DE" sz="1800" dirty="0" smtClean="0">
                <a:cs typeface="Arial" panose="020B0604020202020204" pitchFamily="34" charset="0"/>
              </a:rPr>
              <a:t>en </a:t>
            </a:r>
            <a:r>
              <a:rPr lang="es-ES" altLang="de-DE" sz="1800" dirty="0">
                <a:cs typeface="Arial" panose="020B0604020202020204" pitchFamily="34" charset="0"/>
              </a:rPr>
              <a:t>el trabajo con niños y jóvenes</a:t>
            </a:r>
            <a:r>
              <a:rPr lang="de-DE" altLang="de-DE" sz="1800" dirty="0">
                <a:cs typeface="Arial" panose="020B0604020202020204" pitchFamily="34" charset="0"/>
              </a:rPr>
              <a:t/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	•  </a:t>
            </a:r>
            <a:r>
              <a:rPr lang="es-ES" altLang="de-DE" sz="1800" dirty="0">
                <a:cs typeface="Arial" panose="020B0604020202020204" pitchFamily="34" charset="0"/>
              </a:rPr>
              <a:t>en la iglesia y en la comunidad</a:t>
            </a:r>
            <a:r>
              <a:rPr lang="es-ES" altLang="de-DE" sz="1800" dirty="0" smtClean="0"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	</a:t>
            </a:r>
            <a:r>
              <a:rPr lang="de-DE" altLang="de-DE" sz="1800" dirty="0" smtClean="0">
                <a:cs typeface="Arial" panose="020B0604020202020204" pitchFamily="34" charset="0"/>
              </a:rPr>
              <a:t>•  </a:t>
            </a:r>
            <a:r>
              <a:rPr lang="es-ES" altLang="de-DE" sz="1800" dirty="0">
                <a:cs typeface="Arial" panose="020B0604020202020204" pitchFamily="34" charset="0"/>
              </a:rPr>
              <a:t>en el trabajo de los refugiados</a:t>
            </a:r>
            <a:r>
              <a:rPr lang="es-ES" altLang="de-DE" sz="1800" dirty="0" smtClean="0"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	•  </a:t>
            </a:r>
            <a:r>
              <a:rPr lang="es-ES" altLang="de-DE" sz="1800" dirty="0">
                <a:cs typeface="Arial" panose="020B0604020202020204" pitchFamily="34" charset="0"/>
              </a:rPr>
              <a:t>en el ámbito de la política de desarrollo</a:t>
            </a:r>
            <a:r>
              <a:rPr lang="es-ES" altLang="de-DE" sz="1800" dirty="0" smtClean="0"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	• 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  <a:r>
              <a:rPr lang="es-ES" altLang="de-DE" sz="1800" dirty="0" smtClean="0">
                <a:cs typeface="Arial" panose="020B0604020202020204" pitchFamily="34" charset="0"/>
              </a:rPr>
              <a:t>en </a:t>
            </a:r>
            <a:r>
              <a:rPr lang="es-ES" altLang="de-DE" sz="1800" dirty="0">
                <a:cs typeface="Arial" panose="020B0604020202020204" pitchFamily="34" charset="0"/>
              </a:rPr>
              <a:t>la protección del clima y</a:t>
            </a:r>
            <a:r>
              <a:rPr lang="de-DE" altLang="de-DE" sz="1800" dirty="0">
                <a:cs typeface="Arial" panose="020B0604020202020204" pitchFamily="34" charset="0"/>
              </a:rPr>
              <a:t/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	•  </a:t>
            </a:r>
            <a:r>
              <a:rPr lang="de-DE" altLang="de-DE" sz="1800" dirty="0">
                <a:cs typeface="Arial" panose="020B0604020202020204" pitchFamily="34" charset="0"/>
              </a:rPr>
              <a:t>en Don Bosco.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200" dirty="0">
                <a:cs typeface="Arial" panose="020B0604020202020204" pitchFamily="34" charset="0"/>
              </a:rPr>
              <a:t>	La antigüedad del servicio voluntario y el hecho de que los voluntarios sean hombres o mujeres no </a:t>
            </a:r>
            <a:r>
              <a:rPr lang="es-ES" altLang="de-DE" sz="1200" dirty="0" smtClean="0">
                <a:cs typeface="Arial" panose="020B0604020202020204" pitchFamily="34" charset="0"/>
              </a:rPr>
              <a:t>	influyen </a:t>
            </a:r>
            <a:r>
              <a:rPr lang="es-ES" altLang="de-DE" sz="1200" dirty="0">
                <a:cs typeface="Arial" panose="020B0604020202020204" pitchFamily="34" charset="0"/>
              </a:rPr>
              <a:t>en las cifras.</a:t>
            </a:r>
            <a:endParaRPr lang="es-ES" altLang="de-DE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4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067449" y="664607"/>
            <a:ext cx="6057102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BOSCO, LA FE Y EL TRABAJO CON LOS NIÑOS</a:t>
            </a:r>
            <a:endParaRPr lang="es-ES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2231827"/>
            <a:ext cx="7782580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85%	</a:t>
            </a:r>
            <a:r>
              <a:rPr lang="de-DE" altLang="de-DE" sz="1800" dirty="0" err="1">
                <a:cs typeface="Arial" panose="020B0604020202020204" pitchFamily="34" charset="0"/>
              </a:rPr>
              <a:t>experimentaron</a:t>
            </a:r>
            <a:r>
              <a:rPr lang="de-DE" altLang="de-DE" sz="1800" dirty="0">
                <a:cs typeface="Arial" panose="020B0604020202020204" pitchFamily="34" charset="0"/>
              </a:rPr>
              <a:t> a </a:t>
            </a:r>
            <a:r>
              <a:rPr lang="de-DE" altLang="de-DE" sz="1800" b="1" dirty="0">
                <a:cs typeface="Arial" panose="020B0604020202020204" pitchFamily="34" charset="0"/>
              </a:rPr>
              <a:t>Don Bosco </a:t>
            </a:r>
            <a:r>
              <a:rPr lang="de-DE" altLang="de-DE" sz="1800" b="1" dirty="0" err="1">
                <a:cs typeface="Arial" panose="020B0604020202020204" pitchFamily="34" charset="0"/>
              </a:rPr>
              <a:t>como</a:t>
            </a:r>
            <a:r>
              <a:rPr lang="de-DE" altLang="de-DE" sz="1800" b="1" dirty="0">
                <a:cs typeface="Arial" panose="020B0604020202020204" pitchFamily="34" charset="0"/>
              </a:rPr>
              <a:t> </a:t>
            </a:r>
            <a:r>
              <a:rPr lang="de-DE" altLang="de-DE" sz="1800" b="1" dirty="0" err="1">
                <a:cs typeface="Arial" panose="020B0604020202020204" pitchFamily="34" charset="0"/>
              </a:rPr>
              <a:t>comunidad</a:t>
            </a:r>
            <a:r>
              <a:rPr lang="de-DE" altLang="de-DE" sz="1800" b="1" dirty="0">
                <a:cs typeface="Arial" panose="020B0604020202020204" pitchFamily="34" charset="0"/>
              </a:rPr>
              <a:t> </a:t>
            </a:r>
            <a:r>
              <a:rPr lang="de-DE" altLang="de-DE" sz="1800" dirty="0">
                <a:cs typeface="Arial" panose="020B0604020202020204" pitchFamily="34" charset="0"/>
              </a:rPr>
              <a:t>de </a:t>
            </a:r>
            <a:r>
              <a:rPr lang="de-DE" altLang="de-DE" sz="1800" dirty="0" err="1">
                <a:cs typeface="Arial" panose="020B0604020202020204" pitchFamily="34" charset="0"/>
              </a:rPr>
              <a:t>manera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smtClean="0">
                <a:cs typeface="Arial" panose="020B0604020202020204" pitchFamily="34" charset="0"/>
              </a:rPr>
              <a:t>	</a:t>
            </a:r>
            <a:r>
              <a:rPr lang="de-DE" altLang="de-DE" sz="1800" dirty="0" err="1" smtClean="0">
                <a:cs typeface="Arial" panose="020B0604020202020204" pitchFamily="34" charset="0"/>
              </a:rPr>
              <a:t>predominantemente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positiva</a:t>
            </a:r>
            <a:r>
              <a:rPr lang="de-DE" altLang="de-DE" sz="1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50</a:t>
            </a:r>
            <a:r>
              <a:rPr lang="de-DE" altLang="de-DE" sz="1800" dirty="0">
                <a:cs typeface="Arial" panose="020B0604020202020204" pitchFamily="34" charset="0"/>
              </a:rPr>
              <a:t>%	</a:t>
            </a:r>
            <a:r>
              <a:rPr lang="es-ES" altLang="de-DE" sz="1800" dirty="0">
                <a:cs typeface="Arial" panose="020B0604020202020204" pitchFamily="34" charset="0"/>
              </a:rPr>
              <a:t> afirmar que la </a:t>
            </a:r>
            <a:r>
              <a:rPr lang="es-ES" altLang="de-DE" sz="1800" b="1" dirty="0">
                <a:cs typeface="Arial" panose="020B0604020202020204" pitchFamily="34" charset="0"/>
              </a:rPr>
              <a:t>fe personal </a:t>
            </a:r>
            <a:r>
              <a:rPr lang="es-ES" altLang="de-DE" sz="1800" dirty="0">
                <a:cs typeface="Arial" panose="020B0604020202020204" pitchFamily="34" charset="0"/>
              </a:rPr>
              <a:t>se ha fortalecido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D9214481-1A7B-2F44-BB30-B9D547B6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24" y="5450904"/>
            <a:ext cx="1584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He experimentado positivamente la iglesia y la fe</a:t>
            </a:r>
            <a:endParaRPr lang="es-ES" altLang="de-DE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14">
            <a:extLst>
              <a:ext uri="{FF2B5EF4-FFF2-40B4-BE49-F238E27FC236}">
                <a16:creationId xmlns:a16="http://schemas.microsoft.com/office/drawing/2014/main" id="{31F854F3-AD93-5748-951C-6FF74E7D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212" y="5450904"/>
            <a:ext cx="1355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El voluntariado ha reforzado mi fe </a:t>
            </a:r>
            <a:r>
              <a:rPr lang="es-ES" alt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personal</a:t>
            </a:r>
            <a:endParaRPr lang="es-ES" altLang="de-DE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FD2A97E4-7D24-4043-8C7D-7F7BC64DC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49" y="4298315"/>
            <a:ext cx="13335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4">
            <a:extLst>
              <a:ext uri="{FF2B5EF4-FFF2-40B4-BE49-F238E27FC236}">
                <a16:creationId xmlns:a16="http://schemas.microsoft.com/office/drawing/2014/main" id="{2CBE38CA-8EB4-0E41-B3C8-E1B4AF00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809" y="5457213"/>
            <a:ext cx="14413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El destino de los niños y jóvenes me ha conmovido/ hecho reflexionar.</a:t>
            </a:r>
            <a:endParaRPr lang="es-ES" altLang="de-DE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2" name="Grafik 1">
            <a:extLst>
              <a:ext uri="{FF2B5EF4-FFF2-40B4-BE49-F238E27FC236}">
                <a16:creationId xmlns:a16="http://schemas.microsoft.com/office/drawing/2014/main" id="{3A8F481C-415C-E541-B257-D31B4450D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/>
          <a:stretch/>
        </p:blipFill>
        <p:spPr bwMode="auto">
          <a:xfrm>
            <a:off x="7050820" y="3421262"/>
            <a:ext cx="1114772" cy="187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0265FF95-3FCD-CC4D-A27A-A4EC0174D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37" y="4341241"/>
            <a:ext cx="1333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id="{01D36F4A-7E49-B247-AE48-26739269B6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23468" r="7198" b="797"/>
          <a:stretch/>
        </p:blipFill>
        <p:spPr bwMode="auto">
          <a:xfrm>
            <a:off x="1810512" y="3346704"/>
            <a:ext cx="369970" cy="19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662E956-8CE8-E04E-A5C4-DD6BF171B7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27684" r="79875" b="22534"/>
          <a:stretch/>
        </p:blipFill>
        <p:spPr bwMode="auto">
          <a:xfrm>
            <a:off x="9865584" y="4688470"/>
            <a:ext cx="1196042" cy="1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D0C9694-7071-0941-BF08-1B2CF53E0E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516" b="10713"/>
          <a:stretch/>
        </p:blipFill>
        <p:spPr bwMode="auto">
          <a:xfrm>
            <a:off x="9865584" y="5841051"/>
            <a:ext cx="1679575" cy="1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08E38FE-E81F-E84E-91C9-F61FD71FD2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26614" r="61395" b="11408"/>
          <a:stretch/>
        </p:blipFill>
        <p:spPr bwMode="auto">
          <a:xfrm>
            <a:off x="9865584" y="4923069"/>
            <a:ext cx="1030298" cy="1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4023BD0-86E4-CB49-AA56-A5ADDF62EC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7" t="25561" r="39290" b="22722"/>
          <a:stretch/>
        </p:blipFill>
        <p:spPr bwMode="auto">
          <a:xfrm>
            <a:off x="9865584" y="5154431"/>
            <a:ext cx="1221442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7E827BA-22D6-6949-8329-2AB0F0248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3" t="23114" r="18311" b="18704"/>
          <a:stretch/>
        </p:blipFill>
        <p:spPr bwMode="auto">
          <a:xfrm>
            <a:off x="9865584" y="5382981"/>
            <a:ext cx="118364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66DEBB9-9D95-9B48-9D7C-9F88DBB9AC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7" t="24099" r="881" b="19335"/>
          <a:stretch/>
        </p:blipFill>
        <p:spPr bwMode="auto">
          <a:xfrm>
            <a:off x="9865584" y="5611381"/>
            <a:ext cx="97759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1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651668" y="664607"/>
            <a:ext cx="6994356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TESTIMONIOS DE VOLUNTARIOS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"La religión se ha </a:t>
            </a:r>
            <a:r>
              <a:rPr lang="es-ES" altLang="de-DE" sz="1800" b="1" dirty="0">
                <a:cs typeface="Arial" panose="020B0604020202020204" pitchFamily="34" charset="0"/>
              </a:rPr>
              <a:t>vuelto más importante </a:t>
            </a:r>
            <a:r>
              <a:rPr lang="es-ES" altLang="de-DE" sz="1800" dirty="0">
                <a:cs typeface="Arial" panose="020B0604020202020204" pitchFamily="34" charset="0"/>
              </a:rPr>
              <a:t>para mí".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"¡Trabajar con los niños </a:t>
            </a:r>
            <a:r>
              <a:rPr lang="es-ES" altLang="de-DE" sz="1800" b="1" dirty="0">
                <a:cs typeface="Arial" panose="020B0604020202020204" pitchFamily="34" charset="0"/>
              </a:rPr>
              <a:t>fue genial</a:t>
            </a:r>
            <a:r>
              <a:rPr lang="es-ES" altLang="de-DE" sz="1800" dirty="0">
                <a:cs typeface="Arial" panose="020B0604020202020204" pitchFamily="34" charset="0"/>
              </a:rPr>
              <a:t>!"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</a:t>
            </a:r>
            <a:r>
              <a:rPr lang="es-ES" altLang="de-DE" sz="1800" b="1" dirty="0">
                <a:cs typeface="Arial" panose="020B0604020202020204" pitchFamily="34" charset="0"/>
              </a:rPr>
              <a:t>Cuestiono</a:t>
            </a:r>
            <a:r>
              <a:rPr lang="es-ES" altLang="de-DE" sz="1800" dirty="0">
                <a:cs typeface="Arial" panose="020B0604020202020204" pitchFamily="34" charset="0"/>
              </a:rPr>
              <a:t> más las instituciones de la fe. [...] Mientras tanto, creo principalmente sin la iglesia.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"Antes y después del voluntariado, es la gran comunidad de voluntarios de </a:t>
            </a:r>
            <a:r>
              <a:rPr lang="es-ES" altLang="de-DE" sz="1800" dirty="0" smtClean="0">
                <a:cs typeface="Arial" panose="020B0604020202020204" pitchFamily="34" charset="0"/>
              </a:rPr>
              <a:t>Don Bosco </a:t>
            </a:r>
            <a:r>
              <a:rPr lang="es-ES" altLang="de-DE" sz="1800" dirty="0">
                <a:cs typeface="Arial" panose="020B0604020202020204" pitchFamily="34" charset="0"/>
              </a:rPr>
              <a:t>que se encuentra en todas las ciudades de Alemania y, tanto si conoces a los voluntarios como si no, se siente </a:t>
            </a:r>
            <a:r>
              <a:rPr lang="es-ES" altLang="de-DE" sz="1800" b="1" dirty="0">
                <a:cs typeface="Arial" panose="020B0604020202020204" pitchFamily="34" charset="0"/>
              </a:rPr>
              <a:t>como una gran familia</a:t>
            </a:r>
            <a:r>
              <a:rPr lang="es-ES" altLang="de-DE" sz="1800" dirty="0">
                <a:cs typeface="Arial" panose="020B0604020202020204" pitchFamily="34" charset="0"/>
              </a:rPr>
              <a:t>".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"La conexión eclesiástica en sí misma no era especialmente importante para mí, pero los </a:t>
            </a:r>
            <a:r>
              <a:rPr lang="es-ES" altLang="de-DE" sz="1800" b="1" dirty="0">
                <a:cs typeface="Arial" panose="020B0604020202020204" pitchFamily="34" charset="0"/>
              </a:rPr>
              <a:t>valores</a:t>
            </a:r>
            <a:r>
              <a:rPr lang="es-ES" altLang="de-DE" sz="1800" dirty="0">
                <a:cs typeface="Arial" panose="020B0604020202020204" pitchFamily="34" charset="0"/>
              </a:rPr>
              <a:t> que transmiten los Salesianos de Don Bosco son aún más importantes".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9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F68BD4-108A-5344-AFE3-3913D9E3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65" b="17249"/>
          <a:stretch/>
        </p:blipFill>
        <p:spPr>
          <a:xfrm>
            <a:off x="2241805" y="1757207"/>
            <a:ext cx="7854695" cy="48295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777950" y="664607"/>
            <a:ext cx="4636100" cy="830997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400" b="1" kern="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más me gustó de mi servicio voluntario fue...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4747768" y="731108"/>
            <a:ext cx="3033758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660081"/>
            <a:ext cx="778258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FontTx/>
              <a:buNone/>
            </a:pPr>
            <a:r>
              <a:rPr lang="es-ES" altLang="de-DE" sz="1800" b="1" dirty="0">
                <a:cs typeface="Arial" panose="020B0604020202020204" pitchFamily="34" charset="0"/>
              </a:rPr>
              <a:t>Desde hace 25 años, enviamos voluntarios a nuestras instituciones de asistencia a la juventud </a:t>
            </a:r>
            <a:r>
              <a:rPr lang="es-ES" altLang="de-DE" sz="1800" dirty="0">
                <a:cs typeface="Arial" panose="020B0604020202020204" pitchFamily="34" charset="0"/>
              </a:rPr>
              <a:t>en todo el mundo, por ejemplo, centros juveniles, orfanatos, residencias y escuelas. Los campos de actividad son las actividades de ocio, como los deportes y los juegos, y los cuidados cotidianos. </a:t>
            </a:r>
            <a:endParaRPr lang="es-ES" altLang="de-DE" sz="1800" dirty="0" smtClean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FontTx/>
              <a:buNone/>
            </a:pPr>
            <a:r>
              <a:rPr lang="es-ES" altLang="de-DE" sz="1800" dirty="0">
                <a:cs typeface="Arial" panose="020B0604020202020204" pitchFamily="34" charset="0"/>
              </a:rPr>
              <a:t>Los países en los que opera son </a:t>
            </a:r>
            <a:r>
              <a:rPr lang="es-ES" altLang="de-DE" sz="1800" b="1" dirty="0">
                <a:cs typeface="Arial" panose="020B0604020202020204" pitchFamily="34" charset="0"/>
              </a:rPr>
              <a:t>Colombia, Bolivia, Argentina, Togo, Benín, Zambia, Uganda, Ruanda, Malawi, India, Albania </a:t>
            </a:r>
            <a:r>
              <a:rPr lang="es-ES" altLang="de-DE" sz="1800" dirty="0">
                <a:cs typeface="Arial" panose="020B0604020202020204" pitchFamily="34" charset="0"/>
              </a:rPr>
              <a:t>y muchos más. </a:t>
            </a:r>
          </a:p>
          <a:p>
            <a:pPr>
              <a:spcBef>
                <a:spcPts val="1600"/>
              </a:spcBef>
              <a:buFontTx/>
              <a:buNone/>
            </a:pPr>
            <a:r>
              <a:rPr lang="es-ES" altLang="de-DE" sz="1800" dirty="0">
                <a:cs typeface="Arial" panose="020B0604020202020204" pitchFamily="34" charset="0"/>
              </a:rPr>
              <a:t>Los voluntarios tienen en su mayoría </a:t>
            </a:r>
            <a:r>
              <a:rPr lang="es-ES" altLang="de-DE" sz="1800" b="1" dirty="0">
                <a:cs typeface="Arial" panose="020B0604020202020204" pitchFamily="34" charset="0"/>
              </a:rPr>
              <a:t>entre 18 y 20 años </a:t>
            </a:r>
            <a:r>
              <a:rPr lang="es-ES" altLang="de-DE" sz="1800" dirty="0">
                <a:cs typeface="Arial" panose="020B0604020202020204" pitchFamily="34" charset="0"/>
              </a:rPr>
              <a:t>y reciben una </a:t>
            </a:r>
            <a:r>
              <a:rPr lang="es-ES" altLang="de-DE" sz="1800" b="1" dirty="0">
                <a:cs typeface="Arial" panose="020B0604020202020204" pitchFamily="34" charset="0"/>
              </a:rPr>
              <a:t>preparación intensiva de 8 meses </a:t>
            </a:r>
            <a:r>
              <a:rPr lang="es-ES" altLang="de-DE" sz="1800" dirty="0">
                <a:cs typeface="Arial" panose="020B0604020202020204" pitchFamily="34" charset="0"/>
              </a:rPr>
              <a:t>para su servicio de un año en el extranjero</a:t>
            </a:r>
            <a:r>
              <a:rPr lang="es-ES" altLang="de-DE" sz="1800" dirty="0" smtClean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600"/>
              </a:spcBef>
              <a:buFontTx/>
              <a:buNone/>
            </a:pPr>
            <a:r>
              <a:rPr lang="es-ES" altLang="de-DE" sz="1800" dirty="0">
                <a:cs typeface="Arial" panose="020B0604020202020204" pitchFamily="34" charset="0"/>
              </a:rPr>
              <a:t>Desde 2008, estamos parcialmente financiados por el </a:t>
            </a:r>
            <a:r>
              <a:rPr lang="es-ES" altLang="de-DE" sz="1800" b="1" dirty="0">
                <a:cs typeface="Arial" panose="020B0604020202020204" pitchFamily="34" charset="0"/>
              </a:rPr>
              <a:t>programa weltwärts </a:t>
            </a:r>
            <a:r>
              <a:rPr lang="es-ES" altLang="de-DE" sz="1800" dirty="0">
                <a:cs typeface="Arial" panose="020B0604020202020204" pitchFamily="34" charset="0"/>
              </a:rPr>
              <a:t>del Ministerio Federal de Cooperación Económica y Desarrollo y, desde 2015, contamos con el sello de </a:t>
            </a:r>
            <a:r>
              <a:rPr lang="es-ES" altLang="de-DE" sz="1800" b="1" dirty="0">
                <a:cs typeface="Arial" panose="020B0604020202020204" pitchFamily="34" charset="0"/>
              </a:rPr>
              <a:t>calidad RAL</a:t>
            </a:r>
            <a:r>
              <a:rPr lang="es-ES" altLang="de-DE" sz="1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572871" y="664607"/>
            <a:ext cx="8848164" cy="166199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alt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CON MOTIVO DE LOS 25 AÑOS DE LOS VOLUNTARIOS DE DON BOSCO</a:t>
            </a:r>
            <a:endParaRPr lang="es-ES" alt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2368294"/>
            <a:ext cx="7782580" cy="223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1600"/>
              </a:spcBef>
              <a:buFontTx/>
              <a:buNone/>
            </a:pPr>
            <a:r>
              <a:rPr lang="es-ES" altLang="de-DE" sz="1800" dirty="0">
                <a:cs typeface="Arial" panose="020B0604020202020204" pitchFamily="34" charset="0"/>
              </a:rPr>
              <a:t>En los 25 años de nuestra existencia, el servicio de voluntariado ha cambiado y evolucionado constantemente. </a:t>
            </a:r>
          </a:p>
          <a:p>
            <a:pPr algn="just">
              <a:spcBef>
                <a:spcPts val="1600"/>
              </a:spcBef>
              <a:buFontTx/>
              <a:buNone/>
            </a:pPr>
            <a:r>
              <a:rPr lang="es-ES" altLang="de-DE" sz="1800" dirty="0">
                <a:cs typeface="Arial" panose="020B0604020202020204" pitchFamily="34" charset="0"/>
              </a:rPr>
              <a:t>Hemos hecho un balance para saber hasta qué punto el servicio de voluntariado ha </a:t>
            </a:r>
            <a:r>
              <a:rPr lang="es-ES" altLang="de-DE" sz="1800" b="1" dirty="0">
                <a:cs typeface="Arial" panose="020B0604020202020204" pitchFamily="34" charset="0"/>
              </a:rPr>
              <a:t>influido</a:t>
            </a:r>
            <a:r>
              <a:rPr lang="es-ES" altLang="de-DE" sz="1800" dirty="0">
                <a:cs typeface="Arial" panose="020B0604020202020204" pitchFamily="34" charset="0"/>
              </a:rPr>
              <a:t> en la vida de los jóvenes y qué </a:t>
            </a:r>
            <a:r>
              <a:rPr lang="es-ES" altLang="de-DE" sz="1800" b="1" dirty="0">
                <a:cs typeface="Arial" panose="020B0604020202020204" pitchFamily="34" charset="0"/>
              </a:rPr>
              <a:t>experiencias</a:t>
            </a:r>
            <a:r>
              <a:rPr lang="es-ES" altLang="de-DE" sz="1800" dirty="0">
                <a:cs typeface="Arial" panose="020B0604020202020204" pitchFamily="34" charset="0"/>
              </a:rPr>
              <a:t> se han llevado consigo en retrospectiva, si se han producido cambios a largo plazo en el </a:t>
            </a:r>
            <a:r>
              <a:rPr lang="es-ES" altLang="de-DE" sz="1800" b="1" dirty="0">
                <a:cs typeface="Arial" panose="020B0604020202020204" pitchFamily="34" charset="0"/>
              </a:rPr>
              <a:t>comportamiento y las actitudes</a:t>
            </a:r>
            <a:r>
              <a:rPr lang="es-ES" altLang="de-DE" sz="1800" dirty="0">
                <a:cs typeface="Arial" panose="020B0604020202020204" pitchFamily="34" charset="0"/>
              </a:rPr>
              <a:t>, y también qué es lo que ha quedado especialmente grabado en la </a:t>
            </a:r>
            <a:r>
              <a:rPr lang="es-ES" altLang="de-DE" sz="1800" b="1" dirty="0">
                <a:cs typeface="Arial" panose="020B0604020202020204" pitchFamily="34" charset="0"/>
              </a:rPr>
              <a:t>memoria</a:t>
            </a:r>
            <a:r>
              <a:rPr lang="es-ES" altLang="de-DE" sz="1800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174922" y="664607"/>
            <a:ext cx="5842156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ESTADÍSTICOS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660081"/>
            <a:ext cx="7782580" cy="34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Enviamos la encuesta por correo a </a:t>
            </a:r>
            <a:r>
              <a:rPr lang="es-ES" altLang="de-DE" sz="1800" b="1" dirty="0">
                <a:cs typeface="Arial" panose="020B0604020202020204" pitchFamily="34" charset="0"/>
              </a:rPr>
              <a:t>650 destinatarios</a:t>
            </a:r>
            <a:r>
              <a:rPr lang="es-ES" altLang="de-DE" sz="1800" dirty="0"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La encuesta fue </a:t>
            </a:r>
            <a:r>
              <a:rPr lang="es-ES" altLang="de-DE" sz="1800" b="1" dirty="0">
                <a:cs typeface="Arial" panose="020B0604020202020204" pitchFamily="34" charset="0"/>
              </a:rPr>
              <a:t>anónima</a:t>
            </a:r>
            <a:r>
              <a:rPr lang="es-ES" altLang="de-DE" sz="1800" dirty="0">
                <a:cs typeface="Arial" panose="020B0604020202020204" pitchFamily="34" charset="0"/>
              </a:rPr>
              <a:t> y se realizó a través de Google Forms en marzo/abril de 2021.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Hemos recibido y evaluado </a:t>
            </a:r>
            <a:r>
              <a:rPr lang="es-ES" altLang="de-DE" sz="1800" b="1" dirty="0">
                <a:cs typeface="Arial" panose="020B0604020202020204" pitchFamily="34" charset="0"/>
              </a:rPr>
              <a:t>180 respuestas.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Los participantes eran antiguos </a:t>
            </a:r>
            <a:r>
              <a:rPr lang="es-ES" altLang="de-DE" sz="1800" b="1" dirty="0">
                <a:cs typeface="Arial" panose="020B0604020202020204" pitchFamily="34" charset="0"/>
              </a:rPr>
              <a:t>alumnos de los años 1996 - 2019</a:t>
            </a:r>
            <a:r>
              <a:rPr lang="es-ES" altLang="de-DE" sz="1800" dirty="0">
                <a:cs typeface="Arial" panose="020B0604020202020204" pitchFamily="34" charset="0"/>
              </a:rPr>
              <a:t>. El 30% de los participantes había terminado su servicio voluntario hace más de 6 años, el 15% incluso hace más de 10 años.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1/3 de los participantes son hombres, 2/3 mujeres, lo que también corresponde a la distribución de nuestros voluntarios en su conjunto.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5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4568226" y="664607"/>
            <a:ext cx="3237425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660081"/>
            <a:ext cx="778258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El servicio voluntario </a:t>
            </a:r>
            <a:r>
              <a:rPr lang="es-ES" altLang="de-DE" sz="1800" b="1" dirty="0">
                <a:cs typeface="Arial" panose="020B0604020202020204" pitchFamily="34" charset="0"/>
              </a:rPr>
              <a:t>tiene un impacto duradero y profundo en la vida de los jóvenes</a:t>
            </a:r>
            <a:r>
              <a:rPr lang="es-ES" altLang="de-DE" sz="1800" dirty="0">
                <a:cs typeface="Arial" panose="020B0604020202020204" pitchFamily="34" charset="0"/>
              </a:rPr>
              <a:t>. Durante los años posteriores a las prácticas, especialmente después de la asignación, los voluntarios mantienen el contacto con el país de acogida y están muy sensibilizados con cuestiones como el racismo, los privilegios y el poscolonialismo.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El voluntariado en un contexto de desarrollo </a:t>
            </a:r>
            <a:r>
              <a:rPr lang="es-ES" altLang="de-DE" sz="1800" b="1" dirty="0">
                <a:cs typeface="Arial" panose="020B0604020202020204" pitchFamily="34" charset="0"/>
              </a:rPr>
              <a:t>cambia los hábitos de consumo y fomenta una mirada crítica</a:t>
            </a:r>
            <a:r>
              <a:rPr lang="es-ES" altLang="de-DE" sz="1800" dirty="0">
                <a:cs typeface="Arial" panose="020B0604020202020204" pitchFamily="34" charset="0"/>
              </a:rPr>
              <a:t> sobre el comercio internacional y las estructuras económicas y la injusticia social.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El voluntariado </a:t>
            </a:r>
            <a:r>
              <a:rPr lang="es-ES" altLang="de-DE" sz="1800" b="1" dirty="0">
                <a:cs typeface="Arial" panose="020B0604020202020204" pitchFamily="34" charset="0"/>
              </a:rPr>
              <a:t>aumenta el interés por la política</a:t>
            </a:r>
            <a:r>
              <a:rPr lang="es-ES" altLang="de-DE" sz="1800" dirty="0"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Trabajar con niños y jóvenes </a:t>
            </a:r>
            <a:r>
              <a:rPr lang="es-ES" altLang="de-DE" sz="1800" b="1" dirty="0">
                <a:cs typeface="Arial" panose="020B0604020202020204" pitchFamily="34" charset="0"/>
              </a:rPr>
              <a:t>determina la elección de carreras y estudios</a:t>
            </a:r>
            <a:r>
              <a:rPr lang="es-ES" altLang="de-DE" sz="1800" dirty="0">
                <a:cs typeface="Arial" panose="020B0604020202020204" pitchFamily="34" charset="0"/>
              </a:rPr>
              <a:t>, 1/3 de ellos elige estudiar educación.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4568226" y="664607"/>
            <a:ext cx="3237425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660081"/>
            <a:ext cx="7782580" cy="354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La experiencia de formar parte de una comunidad internacional en beneficio de los niños y jóvenes es </a:t>
            </a:r>
            <a:r>
              <a:rPr lang="es-ES" altLang="de-DE" sz="1800" b="1" dirty="0">
                <a:cs typeface="Arial" panose="020B0604020202020204" pitchFamily="34" charset="0"/>
              </a:rPr>
              <a:t>percibida por los participantes como significativa, positiva y personalmente enriquecedora</a:t>
            </a:r>
            <a:r>
              <a:rPr lang="es-ES" altLang="de-DE" sz="1800" dirty="0">
                <a:cs typeface="Arial" panose="020B0604020202020204" pitchFamily="34" charset="0"/>
              </a:rPr>
              <a:t>, lo que supone un gran elogio para nosotros como patrocinadores.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El servicio voluntario no termina después de un año, los voluntarios están muy comprometidos con el </a:t>
            </a:r>
            <a:r>
              <a:rPr lang="es-ES" altLang="de-DE" sz="1800" b="1" dirty="0">
                <a:cs typeface="Arial" panose="020B0604020202020204" pitchFamily="34" charset="0"/>
              </a:rPr>
              <a:t>trabajo voluntario</a:t>
            </a:r>
            <a:r>
              <a:rPr lang="es-ES" altLang="de-DE" sz="1800" dirty="0">
                <a:cs typeface="Arial" panose="020B0604020202020204" pitchFamily="34" charset="0"/>
              </a:rPr>
              <a:t>, incluso años después de su propio compromiso.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La experiencia intensiva de </a:t>
            </a:r>
            <a:r>
              <a:rPr lang="es-ES" altLang="de-DE" sz="1800" b="1" dirty="0">
                <a:cs typeface="Arial" panose="020B0604020202020204" pitchFamily="34" charset="0"/>
              </a:rPr>
              <a:t>formar parte de una comunidad religiosa </a:t>
            </a:r>
            <a:r>
              <a:rPr lang="es-ES" altLang="de-DE" sz="1800" dirty="0">
                <a:cs typeface="Arial" panose="020B0604020202020204" pitchFamily="34" charset="0"/>
              </a:rPr>
              <a:t>se percibe predominantemente de forma positiva. Sin embargo, una mayor confianza en la iglesia como institución y una intensificación de la propia fe no van necesariamente de la mano.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7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651668" y="664607"/>
            <a:ext cx="7504269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LA PERSONALIDAD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600"/>
              </a:spcBef>
              <a:buNone/>
              <a:defRPr/>
            </a:pPr>
            <a:r>
              <a:rPr lang="de-DE" altLang="de-DE" sz="2800" b="1" kern="0" spc="30" dirty="0">
                <a:ea typeface="+mn-ea"/>
                <a:cs typeface="Arial" panose="020B0604020202020204" pitchFamily="34" charset="0"/>
              </a:rPr>
              <a:t>80% y </a:t>
            </a:r>
            <a:r>
              <a:rPr lang="de-DE" altLang="de-DE" sz="2800" b="1" kern="0" spc="30" dirty="0" err="1">
                <a:ea typeface="+mn-ea"/>
                <a:cs typeface="Arial" panose="020B0604020202020204" pitchFamily="34" charset="0"/>
              </a:rPr>
              <a:t>más</a:t>
            </a:r>
            <a:endParaRPr lang="de-DE" altLang="de-DE" sz="2800" b="1" kern="0" spc="30" dirty="0">
              <a:ea typeface="+mn-ea"/>
              <a:cs typeface="Arial" panose="020B0604020202020204" pitchFamily="34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sentirse fortalecido para los retos y crisis posteriores,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tienen </a:t>
            </a:r>
            <a:r>
              <a:rPr lang="es-ES" altLang="de-DE" sz="1800" b="1" dirty="0">
                <a:cs typeface="Arial" panose="020B0604020202020204" pitchFamily="34" charset="0"/>
              </a:rPr>
              <a:t>más confianza en sí mismos </a:t>
            </a:r>
            <a:r>
              <a:rPr lang="es-ES" altLang="de-DE" sz="1800" dirty="0">
                <a:cs typeface="Arial" panose="020B0604020202020204" pitchFamily="34" charset="0"/>
              </a:rPr>
              <a:t>y 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se han vuelto </a:t>
            </a:r>
            <a:r>
              <a:rPr lang="es-ES" altLang="de-DE" sz="1800" b="1" dirty="0">
                <a:cs typeface="Arial" panose="020B0604020202020204" pitchFamily="34" charset="0"/>
              </a:rPr>
              <a:t>más libres y abiertos al pensar y actuar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651668" y="664607"/>
            <a:ext cx="6994356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TESTIMONIOS DE VOLUNTARIOS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"Se </a:t>
            </a:r>
            <a:r>
              <a:rPr lang="es-ES" altLang="de-DE" sz="1800" b="1" dirty="0">
                <a:cs typeface="Arial" panose="020B0604020202020204" pitchFamily="34" charset="0"/>
              </a:rPr>
              <a:t>desencadenaron muchas cosas en mí para el desarrollo personal</a:t>
            </a:r>
            <a:r>
              <a:rPr lang="es-ES" altLang="de-DE" sz="1800" dirty="0">
                <a:cs typeface="Arial" panose="020B0604020202020204" pitchFamily="34" charset="0"/>
              </a:rPr>
              <a:t>; las experiencias aún no han terminado". </a:t>
            </a:r>
            <a:endParaRPr lang="es-ES" altLang="de-DE" sz="1800" dirty="0" smtClean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"La actitud hacia el prójimo y los desfavorecidos, que también desarrollé o profundicé durante mi servicio voluntario, se ha convertido en mi </a:t>
            </a:r>
            <a:r>
              <a:rPr lang="es-ES" altLang="de-DE" sz="1800" b="1" dirty="0">
                <a:cs typeface="Arial" panose="020B0604020202020204" pitchFamily="34" charset="0"/>
              </a:rPr>
              <a:t>brújula moral interior</a:t>
            </a:r>
            <a:r>
              <a:rPr lang="es-ES" altLang="de-DE" sz="1800" dirty="0">
                <a:cs typeface="Arial" panose="020B0604020202020204" pitchFamily="34" charset="0"/>
              </a:rPr>
              <a:t>". 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"El servicio voluntario ha dejado sin duda una huella </a:t>
            </a:r>
            <a:r>
              <a:rPr lang="es-ES" altLang="de-DE" sz="1800" b="1" dirty="0">
                <a:cs typeface="Arial" panose="020B0604020202020204" pitchFamily="34" charset="0"/>
              </a:rPr>
              <a:t>duradera y, sobre todo, positiva</a:t>
            </a:r>
            <a:r>
              <a:rPr lang="es-ES" altLang="de-DE" sz="1800" dirty="0">
                <a:cs typeface="Arial" panose="020B0604020202020204" pitchFamily="34" charset="0"/>
              </a:rPr>
              <a:t> en mí. Siempre vuelvo a las experiencias que adquirí allí en mi vida".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s-ES" altLang="de-DE" sz="1800" dirty="0">
                <a:cs typeface="Arial" panose="020B0604020202020204" pitchFamily="34" charset="0"/>
              </a:rPr>
              <a:t>"Intento </a:t>
            </a:r>
            <a:r>
              <a:rPr lang="es-ES" altLang="de-DE" sz="1800" b="1" dirty="0">
                <a:cs typeface="Arial" panose="020B0604020202020204" pitchFamily="34" charset="0"/>
              </a:rPr>
              <a:t>disfrutar cada día </a:t>
            </a:r>
            <a:r>
              <a:rPr lang="es-ES" altLang="de-DE" sz="1800" dirty="0">
                <a:cs typeface="Arial" panose="020B0604020202020204" pitchFamily="34" charset="0"/>
              </a:rPr>
              <a:t>y ser más espontáneo".</a:t>
            </a:r>
          </a:p>
          <a:p>
            <a:pPr>
              <a:spcBef>
                <a:spcPts val="1600"/>
              </a:spcBef>
              <a:buNone/>
              <a:defRPr/>
            </a:pP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692516" y="664607"/>
            <a:ext cx="4806969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DE CONSUMO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64% 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s-ES" altLang="de-DE" sz="1800" dirty="0" smtClean="0">
                <a:cs typeface="Arial" panose="020B0604020202020204" pitchFamily="34" charset="0"/>
              </a:rPr>
              <a:t>de </a:t>
            </a:r>
            <a:r>
              <a:rPr lang="es-ES" altLang="de-DE" sz="1800" dirty="0">
                <a:cs typeface="Arial" panose="020B0604020202020204" pitchFamily="34" charset="0"/>
              </a:rPr>
              <a:t>los encuestados prestan más atención a su comportamiento </a:t>
            </a:r>
            <a:r>
              <a:rPr lang="es-ES" altLang="de-DE" sz="1800" dirty="0" smtClean="0">
                <a:cs typeface="Arial" panose="020B0604020202020204" pitchFamily="34" charset="0"/>
              </a:rPr>
              <a:t>	como </a:t>
            </a:r>
            <a:r>
              <a:rPr lang="es-ES" altLang="de-DE" sz="1800" dirty="0">
                <a:cs typeface="Arial" panose="020B0604020202020204" pitchFamily="34" charset="0"/>
              </a:rPr>
              <a:t>consumidores y a la sostenibilidad desde el servicio </a:t>
            </a:r>
            <a:r>
              <a:rPr lang="es-ES" altLang="de-DE" sz="1800" dirty="0" smtClean="0">
                <a:cs typeface="Arial" panose="020B0604020202020204" pitchFamily="34" charset="0"/>
              </a:rPr>
              <a:t>	voluntario </a:t>
            </a:r>
            <a:endParaRPr lang="de-DE" altLang="de-DE" sz="1800" dirty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74 % 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s-ES" altLang="de-DE" sz="1800" dirty="0" smtClean="0">
                <a:cs typeface="Arial" panose="020B0604020202020204" pitchFamily="34" charset="0"/>
              </a:rPr>
              <a:t>h</a:t>
            </a:r>
            <a:r>
              <a:rPr lang="es-ES" altLang="de-DE" sz="1800" dirty="0" smtClean="0">
                <a:cs typeface="Arial" panose="020B0604020202020204" pitchFamily="34" charset="0"/>
              </a:rPr>
              <a:t>an </a:t>
            </a:r>
            <a:r>
              <a:rPr lang="es-ES" altLang="de-DE" sz="1800" dirty="0">
                <a:cs typeface="Arial" panose="020B0604020202020204" pitchFamily="34" charset="0"/>
              </a:rPr>
              <a:t>aprendido a apreciar la simplicidad de la vida</a:t>
            </a:r>
            <a:endParaRPr lang="es-ES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8FC343E8-B86F-F641-A3B2-D13B7C4D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53" y="3765980"/>
            <a:ext cx="14287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1">
            <a:extLst>
              <a:ext uri="{FF2B5EF4-FFF2-40B4-BE49-F238E27FC236}">
                <a16:creationId xmlns:a16="http://schemas.microsoft.com/office/drawing/2014/main" id="{601C163B-6EEF-4E46-BB59-802E39DA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603" y="5570967"/>
            <a:ext cx="17588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Desde mi servicio voluntario, presto más atención a mi comportamiento de consumo</a:t>
            </a:r>
            <a:endParaRPr lang="es-ES" altLang="de-DE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0B62E5-49E2-4D4C-BB8B-1886BDE385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27684" r="79875" b="22534"/>
          <a:stretch/>
        </p:blipFill>
        <p:spPr bwMode="auto">
          <a:xfrm>
            <a:off x="6552692" y="4137115"/>
            <a:ext cx="1196042" cy="1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8455840-A053-A444-B10C-3D48444D46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516" b="10713"/>
          <a:stretch/>
        </p:blipFill>
        <p:spPr bwMode="auto">
          <a:xfrm>
            <a:off x="6552692" y="5289696"/>
            <a:ext cx="1679575" cy="1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B36C64-982E-5B44-A1F2-4AC6AA728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26614" r="61395" b="11408"/>
          <a:stretch/>
        </p:blipFill>
        <p:spPr bwMode="auto">
          <a:xfrm>
            <a:off x="6552692" y="4371714"/>
            <a:ext cx="1030298" cy="1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40E994-475C-7743-B8C5-45E1A9C320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7" t="25561" r="39290" b="22722"/>
          <a:stretch/>
        </p:blipFill>
        <p:spPr bwMode="auto">
          <a:xfrm>
            <a:off x="6552692" y="4603076"/>
            <a:ext cx="1221442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FE976D-BC23-DC42-BBE9-5705BACF3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3" t="23114" r="18311" b="18704"/>
          <a:stretch/>
        </p:blipFill>
        <p:spPr bwMode="auto">
          <a:xfrm>
            <a:off x="6552692" y="4831626"/>
            <a:ext cx="118364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2B293C9-D6BF-FD4C-883C-1AB6B9789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7" t="24099" r="881" b="19335"/>
          <a:stretch/>
        </p:blipFill>
        <p:spPr bwMode="auto">
          <a:xfrm>
            <a:off x="6552692" y="5060026"/>
            <a:ext cx="97759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4">
            <a:extLst>
              <a:ext uri="{FF2B5EF4-FFF2-40B4-BE49-F238E27FC236}">
                <a16:creationId xmlns:a16="http://schemas.microsoft.com/office/drawing/2014/main" id="{3763AA1D-39B7-3A4A-98EB-A3D94F935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16" y="3637964"/>
            <a:ext cx="318459" cy="18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91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Breitbild</PresentationFormat>
  <Paragraphs>100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Office</vt:lpstr>
      <vt:lpstr>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Lennart Haack</cp:lastModifiedBy>
  <cp:revision>36</cp:revision>
  <dcterms:created xsi:type="dcterms:W3CDTF">2021-12-02T15:43:06Z</dcterms:created>
  <dcterms:modified xsi:type="dcterms:W3CDTF">2022-01-05T11:27:36Z</dcterms:modified>
</cp:coreProperties>
</file>