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C0A5"/>
    <a:srgbClr val="8F9464"/>
    <a:srgbClr val="4BB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/>
    <p:restoredTop sz="96291"/>
  </p:normalViewPr>
  <p:slideViewPr>
    <p:cSldViewPr snapToGrid="0" snapToObjects="1">
      <p:cViewPr varScale="1">
        <p:scale>
          <a:sx n="120" d="100"/>
          <a:sy n="120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421DF-41DD-0A40-86BE-F26C55B23F6E}" type="datetimeFigureOut">
              <a:rPr lang="de-DE" smtClean="0"/>
              <a:t>10.01.2022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42309-88B4-C848-B703-7EEF0D6081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418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42309-88B4-C848-B703-7EEF0D60815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521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5B539D-5F88-9D40-95E3-99DA07246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9A5F2FD-8895-A24C-B8E8-7D7620AE6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1EDCA2-7F07-7A42-BB8D-61A65BBB4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CBD3-C7AD-724E-A6E6-BF9E43D0F159}" type="datetimeFigureOut">
              <a:rPr lang="de-DE" smtClean="0"/>
              <a:t>10.01.2022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E112F0-6E42-264E-AD80-8C5010743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4621FD-1840-374B-A139-5DC872798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F71A-5BD1-1D43-A5E9-29C838C13E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27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10CE27-6DBF-AD43-946A-AA4945F29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04BC055-8128-9F41-A8B9-30C43287A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2F27AF-2D7B-7F47-9776-4FD104705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CBD3-C7AD-724E-A6E6-BF9E43D0F159}" type="datetimeFigureOut">
              <a:rPr lang="de-DE" smtClean="0"/>
              <a:t>10.01.2022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1A82C2-C1B3-A049-9797-E1EEDBB36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603305-B502-8247-9CC5-1876FF7F9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F71A-5BD1-1D43-A5E9-29C838C13E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8712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90E89DA-6AC0-EA48-8107-B36D91CDE3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43E3922-F9B0-3041-A708-C4A78B0CB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24265E-B462-F343-A8BB-3AAE499D1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CBD3-C7AD-724E-A6E6-BF9E43D0F159}" type="datetimeFigureOut">
              <a:rPr lang="de-DE" smtClean="0"/>
              <a:t>10.01.2022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2E3C7B-2454-924B-BDD6-287750388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033984-31F7-A44F-BEF3-5F7C5177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F71A-5BD1-1D43-A5E9-29C838C13E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790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D09B3-1CC1-244F-824F-6F14ED16B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D61B2B-6FB5-1D4C-A0E1-0396830A9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20491E-3575-A44C-80E6-E5B97C0E1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CBD3-C7AD-724E-A6E6-BF9E43D0F159}" type="datetimeFigureOut">
              <a:rPr lang="de-DE" smtClean="0"/>
              <a:t>10.01.2022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92C76F-BF89-C948-AAD4-46F2B1FE6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B55E46-CA8E-594B-BD73-F5D5EE3F0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F71A-5BD1-1D43-A5E9-29C838C13E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25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68D6B7-A8D6-2A47-99E9-6A3006744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CAFD9A-2D25-944C-B42C-14D9B33BF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E57359-BFD9-824D-AE11-68AC84B22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CBD3-C7AD-724E-A6E6-BF9E43D0F159}" type="datetimeFigureOut">
              <a:rPr lang="de-DE" smtClean="0"/>
              <a:t>10.01.2022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50CCE3-A158-9846-BE66-700154D1C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0C9C87-7AC5-2242-93B7-C50118CA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F71A-5BD1-1D43-A5E9-29C838C13E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9038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C5D47E-0609-5348-8F29-B2BC75E90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5D4437-43F7-7D42-A9BC-2751534806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5F87DDD-FBDF-E048-A6B0-AD6F05197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EC4043-AA3F-BE48-AD64-C44FAA990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CBD3-C7AD-724E-A6E6-BF9E43D0F159}" type="datetimeFigureOut">
              <a:rPr lang="de-DE" smtClean="0"/>
              <a:t>10.01.2022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006362-9970-9A43-B483-30F3179E6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82B07DB-C684-8349-A8C0-D2B4B9B53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F71A-5BD1-1D43-A5E9-29C838C13E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844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68260E-4CD8-7240-9DE3-E9244B31B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6242BB-1E16-D646-B862-BE28EF932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F7EE876-8F32-E04E-90F1-34E4BB7A0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A6712DC-2B1C-0D40-A1D0-846E61C9CC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6A08FCF-A60A-854B-AEC5-07C62FA2C9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2F63725-482F-6F49-AEBC-0905B572C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CBD3-C7AD-724E-A6E6-BF9E43D0F159}" type="datetimeFigureOut">
              <a:rPr lang="de-DE" smtClean="0"/>
              <a:t>10.01.2022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B451EAD-1141-0C41-84E3-6E5374B7B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67037A5-82C1-5246-8031-99DEC7E9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F71A-5BD1-1D43-A5E9-29C838C13E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625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CD46D3-5118-244D-8DC5-3E2AA26E7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F07DB45-AC5D-E54F-8E5E-8363ACB17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CBD3-C7AD-724E-A6E6-BF9E43D0F159}" type="datetimeFigureOut">
              <a:rPr lang="de-DE" smtClean="0"/>
              <a:t>10.01.2022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4D17B70-FCF0-E547-AD2E-FCD3049E3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3C545B-E2CE-804B-B419-416552FBF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F71A-5BD1-1D43-A5E9-29C838C13E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496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44807B4-279A-7F4E-85B7-9EF1D1D53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CBD3-C7AD-724E-A6E6-BF9E43D0F159}" type="datetimeFigureOut">
              <a:rPr lang="de-DE" smtClean="0"/>
              <a:t>10.01.2022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1665BBC-62B3-104F-9F20-EBE51D2D2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C09377C-0A2F-EE4E-AFB0-E2A6E1C7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F71A-5BD1-1D43-A5E9-29C838C13E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866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F758C-FFD9-FA4E-AB31-807023F6C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E40818-EC1E-4B40-B89F-444697DE5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D65C7A4-6D34-2741-8F0C-AC0271680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11592D-ED00-8446-99C1-6EF760144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CBD3-C7AD-724E-A6E6-BF9E43D0F159}" type="datetimeFigureOut">
              <a:rPr lang="de-DE" smtClean="0"/>
              <a:t>10.01.2022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75552DE-670B-5A4A-9F44-61C79742E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39C551-F3DB-2B49-8ED7-D5BFC7F67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F71A-5BD1-1D43-A5E9-29C838C13E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3827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86E03-2CDC-2C49-80E9-DCFF9470D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D7305EA-6E49-4742-8F12-BCFB9E0C04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3912491-58E8-2F47-B9E2-DB5497CE8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8E62E12-2F5C-0F4E-B63C-6D99E8A88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ECBD3-C7AD-724E-A6E6-BF9E43D0F159}" type="datetimeFigureOut">
              <a:rPr lang="de-DE" smtClean="0"/>
              <a:t>10.01.2022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D11596-6F78-D04D-975F-3003CA6A7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1FC144-85D3-924D-A8F5-DE4E92D0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F71A-5BD1-1D43-A5E9-29C838C13E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659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CBE4258-0BD7-4447-B905-5E85147E5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ED570F-984B-0F46-98B1-C8CE8F81A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5D6887-EDDD-9B40-B21F-ADEC750DC3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ECBD3-C7AD-724E-A6E6-BF9E43D0F159}" type="datetimeFigureOut">
              <a:rPr lang="de-DE" smtClean="0"/>
              <a:t>10.01.2022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46745C-5681-6C49-A30E-82469304F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8D9761-10A5-7746-8DD5-F890D37AC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CF71A-5BD1-1D43-A5E9-29C838C13E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00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166BE71-2BA8-7C48-B917-C1B8160DA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12684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82ACD58B-985F-A342-9C80-6ABDCE145817}"/>
              </a:ext>
            </a:extLst>
          </p:cNvPr>
          <p:cNvSpPr/>
          <p:nvPr/>
        </p:nvSpPr>
        <p:spPr>
          <a:xfrm rot="20413506">
            <a:off x="5224295" y="2609696"/>
            <a:ext cx="5371176" cy="3075897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596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2C8C764-3C0E-0D4F-B3C8-DB106DFD39A1}"/>
              </a:ext>
            </a:extLst>
          </p:cNvPr>
          <p:cNvSpPr/>
          <p:nvPr/>
        </p:nvSpPr>
        <p:spPr>
          <a:xfrm rot="785725">
            <a:off x="5944719" y="1404041"/>
            <a:ext cx="5385382" cy="2777364"/>
          </a:xfrm>
          <a:prstGeom prst="ellipse">
            <a:avLst/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596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03C32EC-BAD3-ED46-B5BC-8DE0A96DE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326" y="-24385"/>
            <a:ext cx="2108030" cy="130454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FC775C8-865D-B348-87B6-80AF64484883}"/>
              </a:ext>
            </a:extLst>
          </p:cNvPr>
          <p:cNvSpPr txBox="1"/>
          <p:nvPr/>
        </p:nvSpPr>
        <p:spPr>
          <a:xfrm>
            <a:off x="6733452" y="2287831"/>
            <a:ext cx="5608322" cy="166199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3400" b="1" kern="0" spc="30" dirty="0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 BOSCO</a:t>
            </a:r>
            <a:br>
              <a:rPr lang="de-DE" sz="3400" b="1" kern="0" spc="30" dirty="0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400" b="1" kern="0" spc="30" dirty="0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VOLUNTEERS</a:t>
            </a:r>
            <a:br>
              <a:rPr lang="de-DE" sz="3400" b="1" kern="0" spc="30" dirty="0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400" b="1" kern="0" spc="30" dirty="0" smtClean="0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endParaRPr lang="de-DE" sz="3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D4A22C-5FDD-684C-9FEF-4666DA0B51AC}"/>
              </a:ext>
            </a:extLst>
          </p:cNvPr>
          <p:cNvSpPr/>
          <p:nvPr/>
        </p:nvSpPr>
        <p:spPr>
          <a:xfrm>
            <a:off x="9680448" y="4380584"/>
            <a:ext cx="2325015" cy="2325015"/>
          </a:xfrm>
          <a:prstGeom prst="ellipse">
            <a:avLst/>
          </a:prstGeom>
          <a:solidFill>
            <a:srgbClr val="4BB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170FEED-EF8E-6346-BE59-0A32100AFF04}"/>
              </a:ext>
            </a:extLst>
          </p:cNvPr>
          <p:cNvSpPr txBox="1"/>
          <p:nvPr/>
        </p:nvSpPr>
        <p:spPr>
          <a:xfrm rot="20653907">
            <a:off x="9600128" y="4954537"/>
            <a:ext cx="2511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occasion of the 25th anniversary</a:t>
            </a:r>
            <a:endParaRPr lang="de-DE" sz="22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954F8A-5026-6C46-9818-4C239D9B7C0B}"/>
              </a:ext>
            </a:extLst>
          </p:cNvPr>
          <p:cNvSpPr/>
          <p:nvPr/>
        </p:nvSpPr>
        <p:spPr>
          <a:xfrm rot="21448220">
            <a:off x="5569812" y="1529505"/>
            <a:ext cx="4200189" cy="975415"/>
          </a:xfrm>
          <a:prstGeom prst="ellipse">
            <a:avLst/>
          </a:prstGeom>
          <a:gradFill flip="none" rotWithShape="1">
            <a:gsLst>
              <a:gs pos="0">
                <a:srgbClr val="A0C0A5">
                  <a:alpha val="10000"/>
                </a:srgbClr>
              </a:gs>
              <a:gs pos="52000">
                <a:srgbClr val="8F9464">
                  <a:alpha val="10000"/>
                </a:srgbClr>
              </a:gs>
              <a:gs pos="98000">
                <a:srgbClr val="A0C0A5">
                  <a:alpha val="10000"/>
                </a:srgbClr>
              </a:gs>
            </a:gsLst>
            <a:lin ang="2700000" scaled="1"/>
            <a:tileRect/>
          </a:gradFill>
          <a:ln>
            <a:noFill/>
          </a:ln>
          <a:effectLst>
            <a:softEdge rad="266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1AAC473-9DA7-3A4D-BB3C-AAA3B70B305E}"/>
              </a:ext>
            </a:extLst>
          </p:cNvPr>
          <p:cNvSpPr/>
          <p:nvPr/>
        </p:nvSpPr>
        <p:spPr>
          <a:xfrm>
            <a:off x="6372757" y="1722029"/>
            <a:ext cx="1297150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de-D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660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C1B4246-EB93-FB4E-8A88-3E4D8D44A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26" y="-24385"/>
            <a:ext cx="2108030" cy="130454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234A8ED-9F7B-8F45-A373-B9B0211310AC}"/>
              </a:ext>
            </a:extLst>
          </p:cNvPr>
          <p:cNvSpPr txBox="1"/>
          <p:nvPr/>
        </p:nvSpPr>
        <p:spPr>
          <a:xfrm>
            <a:off x="3283390" y="664607"/>
            <a:ext cx="6359374" cy="1138773"/>
          </a:xfrm>
          <a:prstGeom prst="rect">
            <a:avLst/>
          </a:prstGeom>
          <a:noFill/>
          <a:effectLst>
            <a:outerShdw blurRad="127000" dist="25400" dir="2700000" algn="tl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3400" b="1" kern="0" spc="30" dirty="0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 ON VOLUNTARY CONSUMPTION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8099FA1-C69E-B843-9EDB-B38F4295C2D7}"/>
              </a:ext>
            </a:extLst>
          </p:cNvPr>
          <p:cNvSpPr txBox="1"/>
          <p:nvPr/>
        </p:nvSpPr>
        <p:spPr>
          <a:xfrm>
            <a:off x="9290305" y="6432868"/>
            <a:ext cx="310896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400" b="1" kern="0" spc="30" dirty="0" err="1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www.donboscovolunteers.de</a:t>
            </a:r>
            <a:endParaRPr lang="de-DE" sz="1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2">
            <a:extLst>
              <a:ext uri="{FF2B5EF4-FFF2-40B4-BE49-F238E27FC236}">
                <a16:creationId xmlns:a16="http://schemas.microsoft.com/office/drawing/2014/main" id="{49FF9192-BE62-3B42-9D7E-B26E7D6DB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57" y="2266632"/>
            <a:ext cx="7782580" cy="216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600"/>
              </a:spcBef>
              <a:buNone/>
              <a:defRPr/>
            </a:pPr>
            <a:r>
              <a:rPr lang="en-US" altLang="de-DE" sz="1800" dirty="0">
                <a:cs typeface="Arial" panose="020B0604020202020204" pitchFamily="34" charset="0"/>
              </a:rPr>
              <a:t>"I'm </a:t>
            </a:r>
            <a:r>
              <a:rPr lang="en-US" altLang="de-DE" sz="1800" b="1" dirty="0">
                <a:cs typeface="Arial" panose="020B0604020202020204" pitchFamily="34" charset="0"/>
              </a:rPr>
              <a:t>more grateful </a:t>
            </a:r>
            <a:r>
              <a:rPr lang="en-US" altLang="de-DE" sz="1800" dirty="0">
                <a:cs typeface="Arial" panose="020B0604020202020204" pitchFamily="34" charset="0"/>
              </a:rPr>
              <a:t>for everything I have and </a:t>
            </a:r>
            <a:r>
              <a:rPr lang="en-US" altLang="de-DE" sz="1800" b="1" dirty="0">
                <a:cs typeface="Arial" panose="020B0604020202020204" pitchFamily="34" charset="0"/>
              </a:rPr>
              <a:t>don't always look for the 'more'.</a:t>
            </a:r>
            <a:r>
              <a:rPr lang="en-US" altLang="de-DE" sz="1800" dirty="0">
                <a:cs typeface="Arial" panose="020B0604020202020204" pitchFamily="34" charset="0"/>
              </a:rPr>
              <a:t>"</a:t>
            </a:r>
          </a:p>
          <a:p>
            <a:pPr>
              <a:spcBef>
                <a:spcPts val="1600"/>
              </a:spcBef>
              <a:buNone/>
              <a:defRPr/>
            </a:pPr>
            <a:r>
              <a:rPr lang="en-US" altLang="de-DE" sz="1800" dirty="0">
                <a:cs typeface="Arial" panose="020B0604020202020204" pitchFamily="34" charset="0"/>
              </a:rPr>
              <a:t>"I've become </a:t>
            </a:r>
            <a:r>
              <a:rPr lang="en-US" altLang="de-DE" sz="1800" b="1" dirty="0">
                <a:cs typeface="Arial" panose="020B0604020202020204" pitchFamily="34" charset="0"/>
              </a:rPr>
              <a:t>more minimalist </a:t>
            </a:r>
            <a:r>
              <a:rPr lang="en-US" altLang="de-DE" sz="1800" dirty="0">
                <a:cs typeface="Arial" panose="020B0604020202020204" pitchFamily="34" charset="0"/>
              </a:rPr>
              <a:t>and appreciate openness more, and I feel like I understand the thinking of other cultures a little better."</a:t>
            </a:r>
          </a:p>
          <a:p>
            <a:pPr>
              <a:spcBef>
                <a:spcPts val="1600"/>
              </a:spcBef>
              <a:buNone/>
              <a:defRPr/>
            </a:pPr>
            <a:r>
              <a:rPr lang="en-US" altLang="de-DE" sz="1800" dirty="0">
                <a:cs typeface="Arial" panose="020B0604020202020204" pitchFamily="34" charset="0"/>
              </a:rPr>
              <a:t>"I have learned to appreciate living with </a:t>
            </a:r>
            <a:r>
              <a:rPr lang="en-US" altLang="de-DE" sz="1800" b="1" dirty="0">
                <a:cs typeface="Arial" panose="020B0604020202020204" pitchFamily="34" charset="0"/>
              </a:rPr>
              <a:t>few things </a:t>
            </a:r>
            <a:r>
              <a:rPr lang="en-US" altLang="de-DE" sz="1800" dirty="0">
                <a:cs typeface="Arial" panose="020B0604020202020204" pitchFamily="34" charset="0"/>
              </a:rPr>
              <a:t>and </a:t>
            </a:r>
            <a:r>
              <a:rPr lang="en-US" altLang="de-DE" sz="1800" b="1" dirty="0">
                <a:cs typeface="Arial" panose="020B0604020202020204" pitchFamily="34" charset="0"/>
              </a:rPr>
              <a:t>more encounters </a:t>
            </a:r>
            <a:r>
              <a:rPr lang="en-US" altLang="de-DE" sz="1800" dirty="0">
                <a:cs typeface="Arial" panose="020B0604020202020204" pitchFamily="34" charset="0"/>
              </a:rPr>
              <a:t>instead."</a:t>
            </a:r>
          </a:p>
        </p:txBody>
      </p:sp>
    </p:spTree>
    <p:extLst>
      <p:ext uri="{BB962C8B-B14F-4D97-AF65-F5344CB8AC3E}">
        <p14:creationId xmlns:p14="http://schemas.microsoft.com/office/powerpoint/2010/main" val="3504714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C1B4246-EB93-FB4E-8A88-3E4D8D44A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26" y="-24385"/>
            <a:ext cx="2108030" cy="130454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234A8ED-9F7B-8F45-A373-B9B0211310AC}"/>
              </a:ext>
            </a:extLst>
          </p:cNvPr>
          <p:cNvSpPr txBox="1"/>
          <p:nvPr/>
        </p:nvSpPr>
        <p:spPr>
          <a:xfrm>
            <a:off x="4165786" y="664607"/>
            <a:ext cx="3860428" cy="1138773"/>
          </a:xfrm>
          <a:prstGeom prst="rect">
            <a:avLst/>
          </a:prstGeom>
          <a:noFill/>
          <a:effectLst>
            <a:outerShdw blurRad="127000" dist="25400" dir="2700000" algn="tl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3400" b="1" kern="0" spc="30" dirty="0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COLONIALISM AND RACISM</a:t>
            </a: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84D3A4B4-C66E-744B-92FF-F83F29A2C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255" y="2340838"/>
            <a:ext cx="6258374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600"/>
              </a:spcBef>
              <a:buNone/>
              <a:defRPr/>
            </a:pPr>
            <a:r>
              <a:rPr lang="de-DE" altLang="de-DE" sz="1800" b="1" dirty="0">
                <a:cs typeface="Arial" panose="020B0604020202020204" pitchFamily="34" charset="0"/>
              </a:rPr>
              <a:t>64%</a:t>
            </a:r>
            <a:r>
              <a:rPr lang="de-DE" altLang="de-DE" sz="1800" dirty="0">
                <a:cs typeface="Arial" panose="020B0604020202020204" pitchFamily="34" charset="0"/>
              </a:rPr>
              <a:t>	</a:t>
            </a:r>
            <a:r>
              <a:rPr lang="en-US" altLang="de-DE" sz="1800" dirty="0" smtClean="0">
                <a:cs typeface="Arial" panose="020B0604020202020204" pitchFamily="34" charset="0"/>
              </a:rPr>
              <a:t>of </a:t>
            </a:r>
            <a:r>
              <a:rPr lang="en-US" altLang="de-DE" sz="1800" dirty="0">
                <a:cs typeface="Arial" panose="020B0604020202020204" pitchFamily="34" charset="0"/>
              </a:rPr>
              <a:t>respondents pay more attention to their </a:t>
            </a:r>
            <a:r>
              <a:rPr lang="en-US" altLang="de-DE" sz="1800" dirty="0" smtClean="0">
                <a:cs typeface="Arial" panose="020B0604020202020204" pitchFamily="34" charset="0"/>
              </a:rPr>
              <a:t>	consumer </a:t>
            </a:r>
            <a:r>
              <a:rPr lang="en-US" altLang="de-DE" sz="1800" dirty="0">
                <a:cs typeface="Arial" panose="020B0604020202020204" pitchFamily="34" charset="0"/>
              </a:rPr>
              <a:t>behavior and sustainability since the </a:t>
            </a:r>
            <a:r>
              <a:rPr lang="en-US" altLang="de-DE" sz="1800" dirty="0" smtClean="0">
                <a:cs typeface="Arial" panose="020B0604020202020204" pitchFamily="34" charset="0"/>
              </a:rPr>
              <a:t>	volunteer </a:t>
            </a:r>
            <a:r>
              <a:rPr lang="en-US" altLang="de-DE" sz="1800" dirty="0">
                <a:cs typeface="Arial" panose="020B0604020202020204" pitchFamily="34" charset="0"/>
              </a:rPr>
              <a:t>service</a:t>
            </a:r>
            <a:r>
              <a:rPr lang="de-DE" altLang="de-DE" sz="1800" dirty="0" smtClean="0">
                <a:cs typeface="Arial" panose="020B0604020202020204" pitchFamily="34" charset="0"/>
              </a:rPr>
              <a:t> </a:t>
            </a:r>
            <a:endParaRPr lang="de-DE" altLang="de-DE" sz="1800" dirty="0">
              <a:cs typeface="Arial" panose="020B0604020202020204" pitchFamily="34" charset="0"/>
            </a:endParaRPr>
          </a:p>
          <a:p>
            <a:pPr>
              <a:spcBef>
                <a:spcPts val="1600"/>
              </a:spcBef>
              <a:buNone/>
              <a:defRPr/>
            </a:pPr>
            <a:r>
              <a:rPr lang="de-DE" altLang="de-DE" sz="1800" b="1" dirty="0">
                <a:cs typeface="Arial" panose="020B0604020202020204" pitchFamily="34" charset="0"/>
              </a:rPr>
              <a:t>&gt; 80%	</a:t>
            </a:r>
            <a:r>
              <a:rPr lang="en-US" altLang="de-DE" sz="1800" dirty="0">
                <a:cs typeface="Arial" panose="020B0604020202020204" pitchFamily="34" charset="0"/>
              </a:rPr>
              <a:t>indicated to question racism and racist structures, </a:t>
            </a:r>
            <a:r>
              <a:rPr lang="en-US" altLang="de-DE" sz="1800" dirty="0" smtClean="0">
                <a:cs typeface="Arial" panose="020B0604020202020204" pitchFamily="34" charset="0"/>
              </a:rPr>
              <a:t>	globalization </a:t>
            </a:r>
            <a:r>
              <a:rPr lang="en-US" altLang="de-DE" sz="1800" dirty="0">
                <a:cs typeface="Arial" panose="020B0604020202020204" pitchFamily="34" charset="0"/>
              </a:rPr>
              <a:t>and worldwide relations more </a:t>
            </a:r>
            <a:r>
              <a:rPr lang="en-US" altLang="de-DE" sz="1800" dirty="0" smtClean="0">
                <a:cs typeface="Arial" panose="020B0604020202020204" pitchFamily="34" charset="0"/>
              </a:rPr>
              <a:t>	critically </a:t>
            </a:r>
            <a:r>
              <a:rPr lang="en-US" altLang="de-DE" sz="1800" dirty="0">
                <a:cs typeface="Arial" panose="020B0604020202020204" pitchFamily="34" charset="0"/>
              </a:rPr>
              <a:t>and to react more sensitively to </a:t>
            </a:r>
            <a:r>
              <a:rPr lang="en-US" altLang="de-DE" sz="1800" dirty="0" smtClean="0">
                <a:cs typeface="Arial" panose="020B0604020202020204" pitchFamily="34" charset="0"/>
              </a:rPr>
              <a:t>	stereotypes </a:t>
            </a:r>
            <a:r>
              <a:rPr lang="en-US" altLang="de-DE" sz="1800" dirty="0">
                <a:cs typeface="Arial" panose="020B0604020202020204" pitchFamily="34" charset="0"/>
              </a:rPr>
              <a:t>and prejudices</a:t>
            </a:r>
          </a:p>
          <a:p>
            <a:pPr>
              <a:spcBef>
                <a:spcPts val="1600"/>
              </a:spcBef>
              <a:buNone/>
              <a:defRPr/>
            </a:pPr>
            <a:r>
              <a:rPr lang="de-DE" altLang="de-DE" sz="1800" b="1" dirty="0" smtClean="0">
                <a:cs typeface="Arial" panose="020B0604020202020204" pitchFamily="34" charset="0"/>
              </a:rPr>
              <a:t>75 </a:t>
            </a:r>
            <a:r>
              <a:rPr lang="de-DE" altLang="de-DE" sz="1800" b="1" dirty="0">
                <a:cs typeface="Arial" panose="020B0604020202020204" pitchFamily="34" charset="0"/>
              </a:rPr>
              <a:t>%</a:t>
            </a:r>
            <a:r>
              <a:rPr lang="de-DE" altLang="de-DE" sz="1800" dirty="0">
                <a:cs typeface="Arial" panose="020B0604020202020204" pitchFamily="34" charset="0"/>
              </a:rPr>
              <a:t>	</a:t>
            </a:r>
            <a:r>
              <a:rPr lang="en-US" altLang="de-DE" sz="1800" dirty="0" smtClean="0">
                <a:cs typeface="Arial" panose="020B0604020202020204" pitchFamily="34" charset="0"/>
              </a:rPr>
              <a:t>indicated </a:t>
            </a:r>
            <a:r>
              <a:rPr lang="en-US" altLang="de-DE" sz="1800" dirty="0">
                <a:cs typeface="Arial" panose="020B0604020202020204" pitchFamily="34" charset="0"/>
              </a:rPr>
              <a:t>that injustice and unjust structures </a:t>
            </a:r>
            <a:r>
              <a:rPr lang="en-US" altLang="de-DE" sz="1800" dirty="0" smtClean="0">
                <a:cs typeface="Arial" panose="020B0604020202020204" pitchFamily="34" charset="0"/>
              </a:rPr>
              <a:t>	challenged </a:t>
            </a:r>
            <a:r>
              <a:rPr lang="en-US" altLang="de-DE" sz="1800" dirty="0">
                <a:cs typeface="Arial" panose="020B0604020202020204" pitchFamily="34" charset="0"/>
              </a:rPr>
              <a:t>them</a:t>
            </a:r>
            <a:endParaRPr lang="de-DE" altLang="de-DE" sz="1800" dirty="0">
              <a:cs typeface="Arial" panose="020B0604020202020204" pitchFamily="34" charset="0"/>
            </a:endParaRPr>
          </a:p>
          <a:p>
            <a:pPr>
              <a:spcBef>
                <a:spcPts val="1600"/>
              </a:spcBef>
              <a:buNone/>
              <a:defRPr/>
            </a:pPr>
            <a:r>
              <a:rPr lang="de-DE" altLang="de-DE" sz="1800" b="1" dirty="0">
                <a:cs typeface="Arial" panose="020B0604020202020204" pitchFamily="34" charset="0"/>
              </a:rPr>
              <a:t>58 %</a:t>
            </a:r>
            <a:r>
              <a:rPr lang="de-DE" altLang="de-DE" sz="1800" dirty="0">
                <a:cs typeface="Arial" panose="020B0604020202020204" pitchFamily="34" charset="0"/>
              </a:rPr>
              <a:t>	</a:t>
            </a:r>
            <a:r>
              <a:rPr lang="en-US" altLang="de-DE" sz="1800" dirty="0" smtClean="0">
                <a:cs typeface="Arial" panose="020B0604020202020204" pitchFamily="34" charset="0"/>
              </a:rPr>
              <a:t>indicated </a:t>
            </a:r>
            <a:r>
              <a:rPr lang="en-US" altLang="de-DE" sz="1800" dirty="0">
                <a:cs typeface="Arial" panose="020B0604020202020204" pitchFamily="34" charset="0"/>
              </a:rPr>
              <a:t>that their interest in politics had </a:t>
            </a:r>
            <a:r>
              <a:rPr lang="en-US" altLang="de-DE" sz="1800" dirty="0" smtClean="0">
                <a:cs typeface="Arial" panose="020B0604020202020204" pitchFamily="34" charset="0"/>
              </a:rPr>
              <a:t>	increased</a:t>
            </a:r>
            <a:endParaRPr lang="de-DE" altLang="de-DE" sz="1800" dirty="0"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8099FA1-C69E-B843-9EDB-B38F4295C2D7}"/>
              </a:ext>
            </a:extLst>
          </p:cNvPr>
          <p:cNvSpPr txBox="1"/>
          <p:nvPr/>
        </p:nvSpPr>
        <p:spPr>
          <a:xfrm>
            <a:off x="9290305" y="6432868"/>
            <a:ext cx="310896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400" b="1" kern="0" spc="30" dirty="0" err="1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www.donboscovolunteers.de</a:t>
            </a:r>
            <a:endParaRPr lang="de-DE" sz="1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hteck 8">
            <a:extLst>
              <a:ext uri="{FF2B5EF4-FFF2-40B4-BE49-F238E27FC236}">
                <a16:creationId xmlns:a16="http://schemas.microsoft.com/office/drawing/2014/main" id="{C3DD94E4-7715-1E47-8851-9CA564EB0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3712" y="4213142"/>
            <a:ext cx="1373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Mein Interesse an Politik ist gestiegen</a:t>
            </a:r>
          </a:p>
        </p:txBody>
      </p:sp>
      <p:pic>
        <p:nvPicPr>
          <p:cNvPr id="18" name="Grafik 12">
            <a:extLst>
              <a:ext uri="{FF2B5EF4-FFF2-40B4-BE49-F238E27FC236}">
                <a16:creationId xmlns:a16="http://schemas.microsoft.com/office/drawing/2014/main" id="{92A0FC87-34E7-AD4D-8C49-B71333718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004" y="2948685"/>
            <a:ext cx="870481" cy="109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1">
            <a:extLst>
              <a:ext uri="{FF2B5EF4-FFF2-40B4-BE49-F238E27FC236}">
                <a16:creationId xmlns:a16="http://schemas.microsoft.com/office/drawing/2014/main" id="{44EADBD0-7BBC-644C-BB3F-AF768434F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5851" y="4222286"/>
            <a:ext cx="155568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e-DE" altLang="de-DE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Rassismus und rassistische Strukturen hinterfrage ich häufiger</a:t>
            </a:r>
          </a:p>
        </p:txBody>
      </p:sp>
      <p:pic>
        <p:nvPicPr>
          <p:cNvPr id="20" name="Grafik 2">
            <a:extLst>
              <a:ext uri="{FF2B5EF4-FFF2-40B4-BE49-F238E27FC236}">
                <a16:creationId xmlns:a16="http://schemas.microsoft.com/office/drawing/2014/main" id="{155DCBFD-7A1B-0043-BD3B-7EAF4CDBA0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171" y="2322513"/>
            <a:ext cx="1002794" cy="173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Grafik 3">
            <a:extLst>
              <a:ext uri="{FF2B5EF4-FFF2-40B4-BE49-F238E27FC236}">
                <a16:creationId xmlns:a16="http://schemas.microsoft.com/office/drawing/2014/main" id="{802D71F6-3C1E-D047-A94E-98C928569E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0"/>
          <a:stretch/>
        </p:blipFill>
        <p:spPr bwMode="auto">
          <a:xfrm>
            <a:off x="8026214" y="2422941"/>
            <a:ext cx="265786" cy="160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AD5C5113-6980-AF4B-B0E8-53A4538CD6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" t="27684" r="79875" b="22534"/>
          <a:stretch/>
        </p:blipFill>
        <p:spPr bwMode="auto">
          <a:xfrm>
            <a:off x="8365152" y="5344852"/>
            <a:ext cx="1196042" cy="15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6E55823F-3415-304B-B8E1-F7C4356FBF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9516" b="10713"/>
          <a:stretch/>
        </p:blipFill>
        <p:spPr bwMode="auto">
          <a:xfrm>
            <a:off x="9790343" y="5802922"/>
            <a:ext cx="1679575" cy="18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A9581010-C599-C54E-BF19-E7F182847E0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3" t="26614" r="61395" b="11408"/>
          <a:stretch/>
        </p:blipFill>
        <p:spPr bwMode="auto">
          <a:xfrm>
            <a:off x="8365152" y="5579451"/>
            <a:ext cx="1030298" cy="19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DA331FF9-DC2D-4349-A0F8-D989327D71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7" t="25561" r="39290" b="22722"/>
          <a:stretch/>
        </p:blipFill>
        <p:spPr bwMode="auto">
          <a:xfrm>
            <a:off x="8365152" y="5810813"/>
            <a:ext cx="1221442" cy="16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C729E6E7-5791-5647-832A-37F94046C9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3" t="23114" r="18311" b="18704"/>
          <a:stretch/>
        </p:blipFill>
        <p:spPr bwMode="auto">
          <a:xfrm>
            <a:off x="9790343" y="5344852"/>
            <a:ext cx="1183641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2A9AD295-BCD8-7D4D-92D9-551446F106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7" t="24099" r="881" b="19335"/>
          <a:stretch/>
        </p:blipFill>
        <p:spPr bwMode="auto">
          <a:xfrm>
            <a:off x="9790343" y="5573252"/>
            <a:ext cx="97759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633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C1B4246-EB93-FB4E-8A88-3E4D8D44A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26" y="-24385"/>
            <a:ext cx="2108030" cy="130454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234A8ED-9F7B-8F45-A373-B9B0211310AC}"/>
              </a:ext>
            </a:extLst>
          </p:cNvPr>
          <p:cNvSpPr txBox="1"/>
          <p:nvPr/>
        </p:nvSpPr>
        <p:spPr>
          <a:xfrm>
            <a:off x="2651668" y="664607"/>
            <a:ext cx="6994356" cy="615553"/>
          </a:xfrm>
          <a:prstGeom prst="rect">
            <a:avLst/>
          </a:prstGeom>
          <a:noFill/>
          <a:effectLst>
            <a:outerShdw blurRad="127000" dist="25400" dir="2700000" algn="tl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3400" b="1" kern="0" spc="30" dirty="0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TESTIMONIES OF VOLUNTEERS</a:t>
            </a: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84D3A4B4-C66E-744B-92FF-F83F29A2C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57" y="1964880"/>
            <a:ext cx="7782580" cy="271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600"/>
              </a:spcBef>
              <a:buNone/>
              <a:defRPr/>
            </a:pPr>
            <a:r>
              <a:rPr lang="en-US" altLang="de-DE" sz="1800" dirty="0">
                <a:cs typeface="Arial" panose="020B0604020202020204" pitchFamily="34" charset="0"/>
              </a:rPr>
              <a:t>"It has made me </a:t>
            </a:r>
            <a:r>
              <a:rPr lang="en-US" altLang="de-DE" sz="1800" b="1" dirty="0">
                <a:cs typeface="Arial" panose="020B0604020202020204" pitchFamily="34" charset="0"/>
              </a:rPr>
              <a:t>more aware </a:t>
            </a:r>
            <a:r>
              <a:rPr lang="en-US" altLang="de-DE" sz="1800" dirty="0">
                <a:cs typeface="Arial" panose="020B0604020202020204" pitchFamily="34" charset="0"/>
              </a:rPr>
              <a:t>of colonialist structures. I've become </a:t>
            </a:r>
            <a:r>
              <a:rPr lang="en-US" altLang="de-DE" sz="1800" b="1" dirty="0">
                <a:cs typeface="Arial" panose="020B0604020202020204" pitchFamily="34" charset="0"/>
              </a:rPr>
              <a:t>more careful</a:t>
            </a:r>
            <a:r>
              <a:rPr lang="en-US" altLang="de-DE" sz="1800" dirty="0">
                <a:cs typeface="Arial" panose="020B0604020202020204" pitchFamily="34" charset="0"/>
              </a:rPr>
              <a:t> about making snap judgments."</a:t>
            </a:r>
          </a:p>
          <a:p>
            <a:pPr>
              <a:spcBef>
                <a:spcPts val="1600"/>
              </a:spcBef>
              <a:buNone/>
              <a:defRPr/>
            </a:pPr>
            <a:r>
              <a:rPr lang="en-US" altLang="de-DE" sz="1800" dirty="0">
                <a:cs typeface="Arial" panose="020B0604020202020204" pitchFamily="34" charset="0"/>
              </a:rPr>
              <a:t>"I became, and to this day still become, acutely aware of my </a:t>
            </a:r>
            <a:r>
              <a:rPr lang="en-US" altLang="de-DE" sz="1800" b="1" dirty="0">
                <a:cs typeface="Arial" panose="020B0604020202020204" pitchFamily="34" charset="0"/>
              </a:rPr>
              <a:t>privileged status</a:t>
            </a:r>
            <a:r>
              <a:rPr lang="en-US" altLang="de-DE" sz="1800" dirty="0">
                <a:cs typeface="Arial" panose="020B0604020202020204" pitchFamily="34" charset="0"/>
              </a:rPr>
              <a:t> as a German."</a:t>
            </a:r>
          </a:p>
          <a:p>
            <a:pPr>
              <a:spcBef>
                <a:spcPts val="1600"/>
              </a:spcBef>
              <a:buNone/>
              <a:defRPr/>
            </a:pPr>
            <a:r>
              <a:rPr lang="en-US" altLang="de-DE" sz="1800" dirty="0">
                <a:cs typeface="Arial" panose="020B0604020202020204" pitchFamily="34" charset="0"/>
              </a:rPr>
              <a:t>"The volunteer service sensitized me </a:t>
            </a:r>
            <a:r>
              <a:rPr lang="en-US" altLang="de-DE" sz="1800" b="1" dirty="0">
                <a:cs typeface="Arial" panose="020B0604020202020204" pitchFamily="34" charset="0"/>
              </a:rPr>
              <a:t>to question international inequalities </a:t>
            </a:r>
            <a:r>
              <a:rPr lang="en-US" altLang="de-DE" sz="1800" dirty="0">
                <a:cs typeface="Arial" panose="020B0604020202020204" pitchFamily="34" charset="0"/>
              </a:rPr>
              <a:t>and unjust structures more and contributed to my decision to take more courses in this direction within my studies and to </a:t>
            </a:r>
            <a:r>
              <a:rPr lang="en-US" altLang="de-DE" sz="1800" b="1" dirty="0">
                <a:cs typeface="Arial" panose="020B0604020202020204" pitchFamily="34" charset="0"/>
              </a:rPr>
              <a:t>continue to engage</a:t>
            </a:r>
            <a:r>
              <a:rPr lang="en-US" altLang="de-DE" sz="1800" dirty="0">
                <a:cs typeface="Arial" panose="020B0604020202020204" pitchFamily="34" charset="0"/>
              </a:rPr>
              <a:t> in some of my free time."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8099FA1-C69E-B843-9EDB-B38F4295C2D7}"/>
              </a:ext>
            </a:extLst>
          </p:cNvPr>
          <p:cNvSpPr txBox="1"/>
          <p:nvPr/>
        </p:nvSpPr>
        <p:spPr>
          <a:xfrm>
            <a:off x="9290305" y="6432868"/>
            <a:ext cx="310896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400" b="1" kern="0" spc="30" dirty="0" err="1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www.donboscovolunteers.de</a:t>
            </a:r>
            <a:endParaRPr lang="de-DE" sz="1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16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C1B4246-EB93-FB4E-8A88-3E4D8D44A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26" y="-24385"/>
            <a:ext cx="2108030" cy="130454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234A8ED-9F7B-8F45-A373-B9B0211310AC}"/>
              </a:ext>
            </a:extLst>
          </p:cNvPr>
          <p:cNvSpPr txBox="1"/>
          <p:nvPr/>
        </p:nvSpPr>
        <p:spPr>
          <a:xfrm>
            <a:off x="3891466" y="664607"/>
            <a:ext cx="4409068" cy="1661993"/>
          </a:xfrm>
          <a:prstGeom prst="rect">
            <a:avLst/>
          </a:prstGeom>
          <a:noFill/>
          <a:effectLst>
            <a:outerShdw blurRad="127000" dist="25400" dir="2700000" algn="tl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400" b="1" kern="0" spc="30" dirty="0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OF STUDY AND CAREER CHOICE</a:t>
            </a: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84D3A4B4-C66E-744B-92FF-F83F29A2C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57" y="2233000"/>
            <a:ext cx="7782580" cy="216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600"/>
              </a:spcBef>
              <a:buNone/>
              <a:defRPr/>
            </a:pPr>
            <a:r>
              <a:rPr lang="de-DE" altLang="de-DE" sz="1800" b="1" dirty="0">
                <a:cs typeface="Arial" panose="020B0604020202020204" pitchFamily="34" charset="0"/>
              </a:rPr>
              <a:t>33% 	</a:t>
            </a:r>
            <a:r>
              <a:rPr lang="en-US" altLang="de-DE" sz="1800" dirty="0">
                <a:cs typeface="Arial" panose="020B0604020202020204" pitchFamily="34" charset="0"/>
              </a:rPr>
              <a:t>have chosen to study in the </a:t>
            </a:r>
            <a:r>
              <a:rPr lang="en-US" altLang="de-DE" sz="1800" b="1" dirty="0">
                <a:cs typeface="Arial" panose="020B0604020202020204" pitchFamily="34" charset="0"/>
              </a:rPr>
              <a:t>field of education </a:t>
            </a:r>
            <a:r>
              <a:rPr lang="en-US" altLang="de-DE" sz="1800" dirty="0">
                <a:cs typeface="Arial" panose="020B0604020202020204" pitchFamily="34" charset="0"/>
              </a:rPr>
              <a:t>following their </a:t>
            </a:r>
            <a:r>
              <a:rPr lang="en-US" altLang="de-DE" sz="1800" dirty="0" smtClean="0">
                <a:cs typeface="Arial" panose="020B0604020202020204" pitchFamily="34" charset="0"/>
              </a:rPr>
              <a:t>	voluntary </a:t>
            </a:r>
            <a:r>
              <a:rPr lang="en-US" altLang="de-DE" sz="1800" dirty="0">
                <a:cs typeface="Arial" panose="020B0604020202020204" pitchFamily="34" charset="0"/>
              </a:rPr>
              <a:t>service.</a:t>
            </a:r>
          </a:p>
          <a:p>
            <a:pPr>
              <a:spcBef>
                <a:spcPts val="1600"/>
              </a:spcBef>
              <a:buNone/>
              <a:defRPr/>
            </a:pPr>
            <a:r>
              <a:rPr lang="de-DE" altLang="de-DE" sz="1800" b="1" dirty="0" smtClean="0">
                <a:cs typeface="Arial" panose="020B0604020202020204" pitchFamily="34" charset="0"/>
              </a:rPr>
              <a:t>33% 	</a:t>
            </a:r>
            <a:r>
              <a:rPr lang="en-US" altLang="de-DE" sz="1800" dirty="0">
                <a:cs typeface="Arial" panose="020B0604020202020204" pitchFamily="34" charset="0"/>
              </a:rPr>
              <a:t>have chosen to study </a:t>
            </a:r>
            <a:r>
              <a:rPr lang="en-US" altLang="de-DE" sz="1800" b="1" dirty="0">
                <a:cs typeface="Arial" panose="020B0604020202020204" pitchFamily="34" charset="0"/>
              </a:rPr>
              <a:t>business and engineering </a:t>
            </a:r>
            <a:r>
              <a:rPr lang="en-US" altLang="de-DE" sz="1800" dirty="0">
                <a:cs typeface="Arial" panose="020B0604020202020204" pitchFamily="34" charset="0"/>
              </a:rPr>
              <a:t>following their </a:t>
            </a:r>
            <a:r>
              <a:rPr lang="en-US" altLang="de-DE" sz="1800" dirty="0" smtClean="0">
                <a:cs typeface="Arial" panose="020B0604020202020204" pitchFamily="34" charset="0"/>
              </a:rPr>
              <a:t>	voluntary </a:t>
            </a:r>
            <a:r>
              <a:rPr lang="en-US" altLang="de-DE" sz="1800" dirty="0">
                <a:cs typeface="Arial" panose="020B0604020202020204" pitchFamily="34" charset="0"/>
              </a:rPr>
              <a:t>service.</a:t>
            </a:r>
          </a:p>
          <a:p>
            <a:pPr>
              <a:spcBef>
                <a:spcPts val="1600"/>
              </a:spcBef>
              <a:buNone/>
              <a:defRPr/>
            </a:pPr>
            <a:r>
              <a:rPr lang="de-DE" altLang="de-DE" sz="1800" b="1" dirty="0" smtClean="0">
                <a:cs typeface="Arial" panose="020B0604020202020204" pitchFamily="34" charset="0"/>
              </a:rPr>
              <a:t>50</a:t>
            </a:r>
            <a:r>
              <a:rPr lang="de-DE" altLang="de-DE" sz="1800" b="1" dirty="0">
                <a:cs typeface="Arial" panose="020B0604020202020204" pitchFamily="34" charset="0"/>
              </a:rPr>
              <a:t>% 	</a:t>
            </a:r>
            <a:r>
              <a:rPr lang="en-US" altLang="de-DE" sz="1800" dirty="0">
                <a:cs typeface="Arial" panose="020B0604020202020204" pitchFamily="34" charset="0"/>
              </a:rPr>
              <a:t>of respondents said they had been </a:t>
            </a:r>
            <a:r>
              <a:rPr lang="en-US" altLang="de-DE" sz="1800" b="1" dirty="0">
                <a:cs typeface="Arial" panose="020B0604020202020204" pitchFamily="34" charset="0"/>
              </a:rPr>
              <a:t>influenced by their </a:t>
            </a:r>
            <a:r>
              <a:rPr lang="en-US" altLang="de-DE" sz="1800" b="1" dirty="0" smtClean="0">
                <a:cs typeface="Arial" panose="020B0604020202020204" pitchFamily="34" charset="0"/>
              </a:rPr>
              <a:t>	volunteer service</a:t>
            </a:r>
            <a:r>
              <a:rPr lang="en-US" altLang="de-DE" sz="1800" dirty="0" smtClean="0">
                <a:cs typeface="Arial" panose="020B0604020202020204" pitchFamily="34" charset="0"/>
              </a:rPr>
              <a:t> </a:t>
            </a:r>
            <a:r>
              <a:rPr lang="en-US" altLang="de-DE" sz="1800" dirty="0">
                <a:cs typeface="Arial" panose="020B0604020202020204" pitchFamily="34" charset="0"/>
              </a:rPr>
              <a:t>in their choice of career or course of study.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8099FA1-C69E-B843-9EDB-B38F4295C2D7}"/>
              </a:ext>
            </a:extLst>
          </p:cNvPr>
          <p:cNvSpPr txBox="1"/>
          <p:nvPr/>
        </p:nvSpPr>
        <p:spPr>
          <a:xfrm>
            <a:off x="9290305" y="6432868"/>
            <a:ext cx="310896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400" b="1" kern="0" spc="30" dirty="0" err="1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www.donboscovolunteers.de</a:t>
            </a:r>
            <a:endParaRPr lang="de-DE" sz="1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988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C1B4246-EB93-FB4E-8A88-3E4D8D44A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26" y="-24385"/>
            <a:ext cx="2108030" cy="130454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234A8ED-9F7B-8F45-A373-B9B0211310AC}"/>
              </a:ext>
            </a:extLst>
          </p:cNvPr>
          <p:cNvSpPr txBox="1"/>
          <p:nvPr/>
        </p:nvSpPr>
        <p:spPr>
          <a:xfrm>
            <a:off x="3891465" y="664607"/>
            <a:ext cx="5061341" cy="1138773"/>
          </a:xfrm>
          <a:prstGeom prst="rect">
            <a:avLst/>
          </a:prstGeom>
          <a:noFill/>
          <a:effectLst>
            <a:outerShdw blurRad="127000" dist="25400" dir="2700000" algn="tl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400" b="1" kern="0" spc="30" dirty="0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OF STUDY AND CAREER CHOICE</a:t>
            </a:r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E5305809-28CC-5544-981C-72B622A726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542703"/>
              </p:ext>
            </p:extLst>
          </p:nvPr>
        </p:nvGraphicFramePr>
        <p:xfrm>
          <a:off x="1493259" y="2092417"/>
          <a:ext cx="8345946" cy="4648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Diagramm" r:id="rId4" imgW="14732000" imgH="8204200" progId="Excel.Chart.8">
                  <p:embed/>
                </p:oleObj>
              </mc:Choice>
              <mc:Fallback>
                <p:oleObj name="Diagramm" r:id="rId4" imgW="14732000" imgH="8204200" progId="Excel.Char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3259" y="2092417"/>
                        <a:ext cx="8345946" cy="4648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C8099FA1-C69E-B843-9EDB-B38F4295C2D7}"/>
              </a:ext>
            </a:extLst>
          </p:cNvPr>
          <p:cNvSpPr txBox="1"/>
          <p:nvPr/>
        </p:nvSpPr>
        <p:spPr>
          <a:xfrm>
            <a:off x="9290305" y="6432868"/>
            <a:ext cx="310896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400" b="1" kern="0" spc="30" dirty="0" err="1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www.donboscovolunteers.de</a:t>
            </a:r>
            <a:endParaRPr lang="de-DE" sz="1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541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C1B4246-EB93-FB4E-8A88-3E4D8D44A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26" y="-24385"/>
            <a:ext cx="2108030" cy="130454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234A8ED-9F7B-8F45-A373-B9B0211310AC}"/>
              </a:ext>
            </a:extLst>
          </p:cNvPr>
          <p:cNvSpPr txBox="1"/>
          <p:nvPr/>
        </p:nvSpPr>
        <p:spPr>
          <a:xfrm>
            <a:off x="3277709" y="664607"/>
            <a:ext cx="7063046" cy="615553"/>
          </a:xfrm>
          <a:prstGeom prst="rect">
            <a:avLst/>
          </a:prstGeom>
          <a:noFill/>
          <a:effectLst>
            <a:outerShdw blurRad="127000" dist="25400" dir="2700000" algn="tl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3400" b="1" kern="0" spc="30" dirty="0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 ACTIVITIES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8099FA1-C69E-B843-9EDB-B38F4295C2D7}"/>
              </a:ext>
            </a:extLst>
          </p:cNvPr>
          <p:cNvSpPr txBox="1"/>
          <p:nvPr/>
        </p:nvSpPr>
        <p:spPr>
          <a:xfrm>
            <a:off x="9290305" y="6432868"/>
            <a:ext cx="310896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400" b="1" kern="0" spc="30" dirty="0" err="1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www.donboscovolunteers.de</a:t>
            </a:r>
            <a:endParaRPr lang="de-DE" sz="1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2">
            <a:extLst>
              <a:ext uri="{FF2B5EF4-FFF2-40B4-BE49-F238E27FC236}">
                <a16:creationId xmlns:a16="http://schemas.microsoft.com/office/drawing/2014/main" id="{12D39A3D-9F5A-3A4E-BABB-7D46A520B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56" y="1964880"/>
            <a:ext cx="7949110" cy="398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600"/>
              </a:spcBef>
              <a:buNone/>
              <a:defRPr/>
            </a:pPr>
            <a:r>
              <a:rPr lang="de-DE" altLang="de-DE" sz="1800" b="1" dirty="0">
                <a:cs typeface="Arial" panose="020B0604020202020204" pitchFamily="34" charset="0"/>
              </a:rPr>
              <a:t>91%</a:t>
            </a:r>
            <a:r>
              <a:rPr lang="de-DE" altLang="de-DE" sz="1800" dirty="0">
                <a:cs typeface="Arial" panose="020B0604020202020204" pitchFamily="34" charset="0"/>
              </a:rPr>
              <a:t>	</a:t>
            </a:r>
            <a:r>
              <a:rPr lang="en-US" altLang="de-DE" sz="1800" dirty="0">
                <a:cs typeface="Arial" panose="020B0604020202020204" pitchFamily="34" charset="0"/>
              </a:rPr>
              <a:t>indicated that they were </a:t>
            </a:r>
            <a:r>
              <a:rPr lang="en-US" altLang="de-DE" sz="1800" b="1" dirty="0">
                <a:cs typeface="Arial" panose="020B0604020202020204" pitchFamily="34" charset="0"/>
              </a:rPr>
              <a:t>active as volunteers</a:t>
            </a:r>
            <a:r>
              <a:rPr lang="en-US" altLang="de-DE" sz="1800" dirty="0"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1600"/>
              </a:spcBef>
              <a:buNone/>
              <a:defRPr/>
            </a:pPr>
            <a:r>
              <a:rPr lang="de-DE" altLang="de-DE" sz="1800" b="1" dirty="0" smtClean="0">
                <a:cs typeface="Arial" panose="020B0604020202020204" pitchFamily="34" charset="0"/>
              </a:rPr>
              <a:t>50</a:t>
            </a:r>
            <a:r>
              <a:rPr lang="de-DE" altLang="de-DE" sz="1800" b="1" dirty="0">
                <a:cs typeface="Arial" panose="020B0604020202020204" pitchFamily="34" charset="0"/>
              </a:rPr>
              <a:t>%</a:t>
            </a:r>
            <a:r>
              <a:rPr lang="de-DE" altLang="de-DE" sz="1800" dirty="0">
                <a:cs typeface="Arial" panose="020B0604020202020204" pitchFamily="34" charset="0"/>
              </a:rPr>
              <a:t>	</a:t>
            </a:r>
            <a:r>
              <a:rPr lang="de-DE" altLang="de-DE" sz="1800" dirty="0" err="1">
                <a:cs typeface="Arial" panose="020B0604020202020204" pitchFamily="34" charset="0"/>
              </a:rPr>
              <a:t>even</a:t>
            </a:r>
            <a:r>
              <a:rPr lang="de-DE" altLang="de-DE" sz="1800" dirty="0">
                <a:cs typeface="Arial" panose="020B0604020202020204" pitchFamily="34" charset="0"/>
              </a:rPr>
              <a:t> </a:t>
            </a:r>
            <a:r>
              <a:rPr lang="de-DE" altLang="de-DE" sz="1800" b="1" dirty="0" err="1" smtClean="0">
                <a:cs typeface="Arial" panose="020B0604020202020204" pitchFamily="34" charset="0"/>
              </a:rPr>
              <a:t>once</a:t>
            </a:r>
            <a:r>
              <a:rPr lang="de-DE" altLang="de-DE" sz="1800" b="1" dirty="0" smtClean="0">
                <a:cs typeface="Arial" panose="020B0604020202020204" pitchFamily="34" charset="0"/>
              </a:rPr>
              <a:t> </a:t>
            </a:r>
            <a:r>
              <a:rPr lang="de-DE" altLang="de-DE" sz="1800" b="1" dirty="0">
                <a:cs typeface="Arial" panose="020B0604020202020204" pitchFamily="34" charset="0"/>
              </a:rPr>
              <a:t>per </a:t>
            </a:r>
            <a:r>
              <a:rPr lang="de-DE" altLang="de-DE" sz="1800" b="1" dirty="0" err="1">
                <a:cs typeface="Arial" panose="020B0604020202020204" pitchFamily="34" charset="0"/>
              </a:rPr>
              <a:t>week</a:t>
            </a:r>
            <a:r>
              <a:rPr lang="de-DE" altLang="de-DE" sz="18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3200"/>
              </a:spcBef>
              <a:buNone/>
              <a:defRPr/>
            </a:pPr>
            <a:r>
              <a:rPr lang="de-DE" altLang="de-DE" sz="1800" dirty="0">
                <a:cs typeface="Arial" panose="020B0604020202020204" pitchFamily="34" charset="0"/>
              </a:rPr>
              <a:t>	</a:t>
            </a:r>
            <a:r>
              <a:rPr lang="de-DE" altLang="de-DE" sz="1800" b="1" dirty="0">
                <a:cs typeface="Arial" panose="020B0604020202020204" pitchFamily="34" charset="0"/>
              </a:rPr>
              <a:t>Most </a:t>
            </a:r>
            <a:r>
              <a:rPr lang="de-DE" altLang="de-DE" sz="1800" b="1" dirty="0" err="1">
                <a:cs typeface="Arial" panose="020B0604020202020204" pitchFamily="34" charset="0"/>
              </a:rPr>
              <a:t>common</a:t>
            </a:r>
            <a:r>
              <a:rPr lang="de-DE" altLang="de-DE" sz="1800" b="1" dirty="0">
                <a:cs typeface="Arial" panose="020B0604020202020204" pitchFamily="34" charset="0"/>
              </a:rPr>
              <a:t> </a:t>
            </a:r>
            <a:r>
              <a:rPr lang="de-DE" altLang="de-DE" sz="1800" b="1" dirty="0" err="1">
                <a:cs typeface="Arial" panose="020B0604020202020204" pitchFamily="34" charset="0"/>
              </a:rPr>
              <a:t>activities</a:t>
            </a:r>
            <a:r>
              <a:rPr lang="de-DE" altLang="de-DE" sz="1800" b="1" dirty="0"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1600"/>
              </a:spcBef>
              <a:buNone/>
              <a:defRPr/>
            </a:pPr>
            <a:r>
              <a:rPr lang="de-DE" altLang="de-DE" sz="1800" dirty="0">
                <a:cs typeface="Arial" panose="020B0604020202020204" pitchFamily="34" charset="0"/>
              </a:rPr>
              <a:t>	•  </a:t>
            </a:r>
            <a:r>
              <a:rPr lang="en-US" altLang="de-DE" sz="1800" dirty="0">
                <a:cs typeface="Arial" panose="020B0604020202020204" pitchFamily="34" charset="0"/>
              </a:rPr>
              <a:t>in children's and youth work</a:t>
            </a:r>
            <a:r>
              <a:rPr lang="de-DE" altLang="de-DE" sz="1800" dirty="0" smtClean="0">
                <a:cs typeface="Arial" panose="020B0604020202020204" pitchFamily="34" charset="0"/>
              </a:rPr>
              <a:t/>
            </a:r>
            <a:br>
              <a:rPr lang="de-DE" altLang="de-DE" sz="1800" dirty="0" smtClean="0">
                <a:cs typeface="Arial" panose="020B0604020202020204" pitchFamily="34" charset="0"/>
              </a:rPr>
            </a:br>
            <a:r>
              <a:rPr lang="de-DE" altLang="de-DE" sz="1800" dirty="0" smtClean="0">
                <a:cs typeface="Arial" panose="020B0604020202020204" pitchFamily="34" charset="0"/>
              </a:rPr>
              <a:t>	•  </a:t>
            </a:r>
            <a:r>
              <a:rPr lang="en-US" altLang="de-DE" sz="1800" dirty="0">
                <a:cs typeface="Arial" panose="020B0604020202020204" pitchFamily="34" charset="0"/>
              </a:rPr>
              <a:t>in church and community work,</a:t>
            </a:r>
            <a:r>
              <a:rPr lang="de-DE" altLang="de-DE" sz="1800" dirty="0" smtClean="0">
                <a:cs typeface="Arial" panose="020B0604020202020204" pitchFamily="34" charset="0"/>
              </a:rPr>
              <a:t/>
            </a:r>
            <a:br>
              <a:rPr lang="de-DE" altLang="de-DE" sz="1800" dirty="0" smtClean="0">
                <a:cs typeface="Arial" panose="020B0604020202020204" pitchFamily="34" charset="0"/>
              </a:rPr>
            </a:br>
            <a:r>
              <a:rPr lang="de-DE" altLang="de-DE" sz="1800" dirty="0" smtClean="0">
                <a:cs typeface="Arial" panose="020B0604020202020204" pitchFamily="34" charset="0"/>
              </a:rPr>
              <a:t>	</a:t>
            </a:r>
            <a:r>
              <a:rPr lang="de-DE" altLang="de-DE" sz="1800" dirty="0">
                <a:cs typeface="Arial" panose="020B0604020202020204" pitchFamily="34" charset="0"/>
              </a:rPr>
              <a:t>•  in </a:t>
            </a:r>
            <a:r>
              <a:rPr lang="de-DE" altLang="de-DE" sz="1800" dirty="0" err="1">
                <a:cs typeface="Arial" panose="020B0604020202020204" pitchFamily="34" charset="0"/>
              </a:rPr>
              <a:t>refugee</a:t>
            </a:r>
            <a:r>
              <a:rPr lang="de-DE" altLang="de-DE" sz="1800" dirty="0"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cs typeface="Arial" panose="020B0604020202020204" pitchFamily="34" charset="0"/>
              </a:rPr>
              <a:t>work</a:t>
            </a:r>
            <a:r>
              <a:rPr lang="de-DE" altLang="de-DE" sz="1800" dirty="0">
                <a:cs typeface="Arial" panose="020B0604020202020204" pitchFamily="34" charset="0"/>
              </a:rPr>
              <a:t>,</a:t>
            </a:r>
            <a:r>
              <a:rPr lang="de-DE" altLang="de-DE" sz="1800" dirty="0" smtClean="0">
                <a:cs typeface="Arial" panose="020B0604020202020204" pitchFamily="34" charset="0"/>
              </a:rPr>
              <a:t/>
            </a:r>
            <a:br>
              <a:rPr lang="de-DE" altLang="de-DE" sz="1800" dirty="0" smtClean="0">
                <a:cs typeface="Arial" panose="020B0604020202020204" pitchFamily="34" charset="0"/>
              </a:rPr>
            </a:br>
            <a:r>
              <a:rPr lang="de-DE" altLang="de-DE" sz="1800" dirty="0" smtClean="0">
                <a:cs typeface="Arial" panose="020B0604020202020204" pitchFamily="34" charset="0"/>
              </a:rPr>
              <a:t>	•  </a:t>
            </a:r>
            <a:r>
              <a:rPr lang="en-US" altLang="de-DE" sz="1800" dirty="0">
                <a:cs typeface="Arial" panose="020B0604020202020204" pitchFamily="34" charset="0"/>
              </a:rPr>
              <a:t>in the field of development policy,</a:t>
            </a:r>
            <a:r>
              <a:rPr lang="de-DE" altLang="de-DE" sz="1800" dirty="0" smtClean="0">
                <a:cs typeface="Arial" panose="020B0604020202020204" pitchFamily="34" charset="0"/>
              </a:rPr>
              <a:t/>
            </a:r>
            <a:br>
              <a:rPr lang="de-DE" altLang="de-DE" sz="1800" dirty="0" smtClean="0">
                <a:cs typeface="Arial" panose="020B0604020202020204" pitchFamily="34" charset="0"/>
              </a:rPr>
            </a:br>
            <a:r>
              <a:rPr lang="de-DE" altLang="de-DE" sz="1800" dirty="0" smtClean="0">
                <a:cs typeface="Arial" panose="020B0604020202020204" pitchFamily="34" charset="0"/>
              </a:rPr>
              <a:t>	</a:t>
            </a:r>
            <a:r>
              <a:rPr lang="de-DE" altLang="de-DE" sz="1800" dirty="0">
                <a:cs typeface="Arial" panose="020B0604020202020204" pitchFamily="34" charset="0"/>
              </a:rPr>
              <a:t>•  </a:t>
            </a:r>
            <a:r>
              <a:rPr lang="de-DE" altLang="de-DE" sz="1800" dirty="0" smtClean="0">
                <a:cs typeface="Arial" panose="020B0604020202020204" pitchFamily="34" charset="0"/>
              </a:rPr>
              <a:t>in </a:t>
            </a:r>
            <a:r>
              <a:rPr lang="de-DE" altLang="de-DE" sz="1800" dirty="0" err="1">
                <a:cs typeface="Arial" panose="020B0604020202020204" pitchFamily="34" charset="0"/>
              </a:rPr>
              <a:t>climate</a:t>
            </a:r>
            <a:r>
              <a:rPr lang="de-DE" altLang="de-DE" sz="1800" dirty="0"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cs typeface="Arial" panose="020B0604020202020204" pitchFamily="34" charset="0"/>
              </a:rPr>
              <a:t>protection</a:t>
            </a:r>
            <a:r>
              <a:rPr lang="de-DE" altLang="de-DE" sz="1800" dirty="0">
                <a:cs typeface="Arial" panose="020B0604020202020204" pitchFamily="34" charset="0"/>
              </a:rPr>
              <a:t> </a:t>
            </a:r>
            <a:r>
              <a:rPr lang="de-DE" altLang="de-DE" sz="1800" dirty="0" err="1">
                <a:cs typeface="Arial" panose="020B0604020202020204" pitchFamily="34" charset="0"/>
              </a:rPr>
              <a:t>and</a:t>
            </a:r>
            <a:r>
              <a:rPr lang="de-DE" altLang="de-DE" sz="1800" dirty="0" smtClean="0">
                <a:cs typeface="Arial" panose="020B0604020202020204" pitchFamily="34" charset="0"/>
              </a:rPr>
              <a:t/>
            </a:r>
            <a:br>
              <a:rPr lang="de-DE" altLang="de-DE" sz="1800" dirty="0" smtClean="0">
                <a:cs typeface="Arial" panose="020B0604020202020204" pitchFamily="34" charset="0"/>
              </a:rPr>
            </a:br>
            <a:r>
              <a:rPr lang="de-DE" altLang="de-DE" sz="1800" dirty="0" smtClean="0">
                <a:cs typeface="Arial" panose="020B0604020202020204" pitchFamily="34" charset="0"/>
              </a:rPr>
              <a:t>	•  at Don Bosco.</a:t>
            </a:r>
          </a:p>
          <a:p>
            <a:pPr>
              <a:spcBef>
                <a:spcPts val="1600"/>
              </a:spcBef>
              <a:buNone/>
              <a:defRPr/>
            </a:pPr>
            <a:r>
              <a:rPr lang="de-DE" altLang="de-DE" sz="1200" dirty="0" smtClean="0">
                <a:cs typeface="Arial" panose="020B0604020202020204" pitchFamily="34" charset="0"/>
              </a:rPr>
              <a:t>	</a:t>
            </a:r>
            <a:r>
              <a:rPr lang="en-US" altLang="de-DE" sz="1200" dirty="0" smtClean="0">
                <a:cs typeface="Arial" panose="020B0604020202020204" pitchFamily="34" charset="0"/>
              </a:rPr>
              <a:t>How </a:t>
            </a:r>
            <a:r>
              <a:rPr lang="en-US" altLang="de-DE" sz="1200" dirty="0">
                <a:cs typeface="Arial" panose="020B0604020202020204" pitchFamily="34" charset="0"/>
              </a:rPr>
              <a:t>long ago the volunteer service took place and whether the volunteers were male or female made </a:t>
            </a:r>
            <a:r>
              <a:rPr lang="en-US" altLang="de-DE" sz="1200" dirty="0" smtClean="0">
                <a:cs typeface="Arial" panose="020B0604020202020204" pitchFamily="34" charset="0"/>
              </a:rPr>
              <a:t>	no </a:t>
            </a:r>
            <a:r>
              <a:rPr lang="en-US" altLang="de-DE" sz="1200" dirty="0">
                <a:cs typeface="Arial" panose="020B0604020202020204" pitchFamily="34" charset="0"/>
              </a:rPr>
              <a:t>difference to the figures.</a:t>
            </a:r>
          </a:p>
        </p:txBody>
      </p:sp>
    </p:spTree>
    <p:extLst>
      <p:ext uri="{BB962C8B-B14F-4D97-AF65-F5344CB8AC3E}">
        <p14:creationId xmlns:p14="http://schemas.microsoft.com/office/powerpoint/2010/main" val="2811747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C1B4246-EB93-FB4E-8A88-3E4D8D44A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26" y="-24385"/>
            <a:ext cx="2108030" cy="130454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234A8ED-9F7B-8F45-A373-B9B0211310AC}"/>
              </a:ext>
            </a:extLst>
          </p:cNvPr>
          <p:cNvSpPr txBox="1"/>
          <p:nvPr/>
        </p:nvSpPr>
        <p:spPr>
          <a:xfrm>
            <a:off x="3067449" y="664607"/>
            <a:ext cx="6057102" cy="1138773"/>
          </a:xfrm>
          <a:prstGeom prst="rect">
            <a:avLst/>
          </a:prstGeom>
          <a:noFill/>
          <a:effectLst>
            <a:outerShdw blurRad="127000" dist="25400" dir="2700000" algn="tl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400" b="1" kern="0" spc="30" dirty="0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 BOSCO, FAITH AND WORK WITH CHILDREN</a:t>
            </a: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84D3A4B4-C66E-744B-92FF-F83F29A2C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57" y="2231827"/>
            <a:ext cx="7782580" cy="112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600"/>
              </a:spcBef>
              <a:buNone/>
              <a:defRPr/>
            </a:pPr>
            <a:r>
              <a:rPr lang="de-DE" altLang="de-DE" sz="1800" dirty="0">
                <a:cs typeface="Arial" panose="020B0604020202020204" pitchFamily="34" charset="0"/>
              </a:rPr>
              <a:t>85%	</a:t>
            </a:r>
            <a:r>
              <a:rPr lang="en-US" altLang="de-DE" sz="1800" dirty="0">
                <a:cs typeface="Arial" panose="020B0604020202020204" pitchFamily="34" charset="0"/>
              </a:rPr>
              <a:t>experienced </a:t>
            </a:r>
            <a:r>
              <a:rPr lang="en-US" altLang="de-DE" sz="1800" b="1" dirty="0">
                <a:cs typeface="Arial" panose="020B0604020202020204" pitchFamily="34" charset="0"/>
              </a:rPr>
              <a:t>Don Bosco as a community </a:t>
            </a:r>
            <a:r>
              <a:rPr lang="en-US" altLang="de-DE" sz="1800" dirty="0">
                <a:cs typeface="Arial" panose="020B0604020202020204" pitchFamily="34" charset="0"/>
              </a:rPr>
              <a:t>in a predominantly </a:t>
            </a:r>
            <a:r>
              <a:rPr lang="en-US" altLang="de-DE" sz="1800" dirty="0" smtClean="0">
                <a:cs typeface="Arial" panose="020B0604020202020204" pitchFamily="34" charset="0"/>
              </a:rPr>
              <a:t>	positive </a:t>
            </a:r>
            <a:r>
              <a:rPr lang="en-US" altLang="de-DE" sz="1800" dirty="0">
                <a:cs typeface="Arial" panose="020B0604020202020204" pitchFamily="34" charset="0"/>
              </a:rPr>
              <a:t>way.</a:t>
            </a:r>
          </a:p>
          <a:p>
            <a:pPr>
              <a:spcBef>
                <a:spcPts val="1600"/>
              </a:spcBef>
              <a:buNone/>
              <a:defRPr/>
            </a:pPr>
            <a:r>
              <a:rPr lang="de-DE" altLang="de-DE" sz="1800" dirty="0" smtClean="0">
                <a:cs typeface="Arial" panose="020B0604020202020204" pitchFamily="34" charset="0"/>
              </a:rPr>
              <a:t>50</a:t>
            </a:r>
            <a:r>
              <a:rPr lang="de-DE" altLang="de-DE" sz="1800" dirty="0">
                <a:cs typeface="Arial" panose="020B0604020202020204" pitchFamily="34" charset="0"/>
              </a:rPr>
              <a:t>%	</a:t>
            </a:r>
            <a:r>
              <a:rPr lang="en-US" altLang="de-DE" sz="1800" dirty="0" smtClean="0">
                <a:cs typeface="Arial" panose="020B0604020202020204" pitchFamily="34" charset="0"/>
              </a:rPr>
              <a:t>indicate </a:t>
            </a:r>
            <a:r>
              <a:rPr lang="en-US" altLang="de-DE" sz="1800" dirty="0">
                <a:cs typeface="Arial" panose="020B0604020202020204" pitchFamily="34" charset="0"/>
              </a:rPr>
              <a:t>that </a:t>
            </a:r>
            <a:r>
              <a:rPr lang="en-US" altLang="de-DE" sz="1800" b="1" dirty="0">
                <a:cs typeface="Arial" panose="020B0604020202020204" pitchFamily="34" charset="0"/>
              </a:rPr>
              <a:t>personal faith </a:t>
            </a:r>
            <a:r>
              <a:rPr lang="en-US" altLang="de-DE" sz="1800" dirty="0">
                <a:cs typeface="Arial" panose="020B0604020202020204" pitchFamily="34" charset="0"/>
              </a:rPr>
              <a:t>has been strengthened</a:t>
            </a:r>
            <a:endParaRPr lang="de-DE" altLang="de-DE" sz="1800" dirty="0"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8099FA1-C69E-B843-9EDB-B38F4295C2D7}"/>
              </a:ext>
            </a:extLst>
          </p:cNvPr>
          <p:cNvSpPr txBox="1"/>
          <p:nvPr/>
        </p:nvSpPr>
        <p:spPr>
          <a:xfrm>
            <a:off x="9290305" y="6432868"/>
            <a:ext cx="310896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400" b="1" kern="0" spc="30" dirty="0" err="1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www.donboscovolunteers.de</a:t>
            </a:r>
            <a:endParaRPr lang="de-DE" sz="1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2">
            <a:extLst>
              <a:ext uri="{FF2B5EF4-FFF2-40B4-BE49-F238E27FC236}">
                <a16:creationId xmlns:a16="http://schemas.microsoft.com/office/drawing/2014/main" id="{D9214481-1A7B-2F44-BB30-B9D547B6B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5624" y="5450904"/>
            <a:ext cx="15843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 have experienced church and faith positively</a:t>
            </a:r>
          </a:p>
        </p:txBody>
      </p:sp>
      <p:sp>
        <p:nvSpPr>
          <p:cNvPr id="8" name="Rechteck 14">
            <a:extLst>
              <a:ext uri="{FF2B5EF4-FFF2-40B4-BE49-F238E27FC236}">
                <a16:creationId xmlns:a16="http://schemas.microsoft.com/office/drawing/2014/main" id="{31F854F3-AD93-5748-951C-6FF74E7DC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7212" y="5450904"/>
            <a:ext cx="1355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de-DE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The volunteer service has strengthened my personal faith</a:t>
            </a:r>
            <a:endParaRPr lang="de-DE" altLang="de-DE" sz="1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9" name="Grafik 9">
            <a:extLst>
              <a:ext uri="{FF2B5EF4-FFF2-40B4-BE49-F238E27FC236}">
                <a16:creationId xmlns:a16="http://schemas.microsoft.com/office/drawing/2014/main" id="{FD2A97E4-7D24-4043-8C7D-7F7BC64DC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349" y="4298315"/>
            <a:ext cx="13335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4">
            <a:extLst>
              <a:ext uri="{FF2B5EF4-FFF2-40B4-BE49-F238E27FC236}">
                <a16:creationId xmlns:a16="http://schemas.microsoft.com/office/drawing/2014/main" id="{2CBE38CA-8EB4-0E41-B3C8-E1B4AF000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2809" y="5457213"/>
            <a:ext cx="14413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de-DE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The fate of children and young people has moved me / made me think.</a:t>
            </a:r>
          </a:p>
        </p:txBody>
      </p:sp>
      <p:pic>
        <p:nvPicPr>
          <p:cNvPr id="12" name="Grafik 1">
            <a:extLst>
              <a:ext uri="{FF2B5EF4-FFF2-40B4-BE49-F238E27FC236}">
                <a16:creationId xmlns:a16="http://schemas.microsoft.com/office/drawing/2014/main" id="{3A8F481C-415C-E541-B257-D31B4450D7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3"/>
          <a:stretch/>
        </p:blipFill>
        <p:spPr bwMode="auto">
          <a:xfrm>
            <a:off x="7050820" y="3421262"/>
            <a:ext cx="1114772" cy="187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3">
            <a:extLst>
              <a:ext uri="{FF2B5EF4-FFF2-40B4-BE49-F238E27FC236}">
                <a16:creationId xmlns:a16="http://schemas.microsoft.com/office/drawing/2014/main" id="{0265FF95-3FCD-CC4D-A27A-A4EC0174D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037" y="4341241"/>
            <a:ext cx="13335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4">
            <a:extLst>
              <a:ext uri="{FF2B5EF4-FFF2-40B4-BE49-F238E27FC236}">
                <a16:creationId xmlns:a16="http://schemas.microsoft.com/office/drawing/2014/main" id="{01D36F4A-7E49-B247-AE48-26739269B6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" t="23468" r="7198" b="797"/>
          <a:stretch/>
        </p:blipFill>
        <p:spPr bwMode="auto">
          <a:xfrm>
            <a:off x="1810512" y="3346704"/>
            <a:ext cx="369970" cy="195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662E956-8CE8-E04E-A5C4-DD6BF171B7D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" t="27684" r="79875" b="22534"/>
          <a:stretch/>
        </p:blipFill>
        <p:spPr bwMode="auto">
          <a:xfrm>
            <a:off x="9865584" y="4688470"/>
            <a:ext cx="1196042" cy="15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D0C9694-7071-0941-BF08-1B2CF53E0E8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9516" b="10713"/>
          <a:stretch/>
        </p:blipFill>
        <p:spPr bwMode="auto">
          <a:xfrm>
            <a:off x="9865584" y="5841051"/>
            <a:ext cx="1679575" cy="18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08E38FE-E81F-E84E-91C9-F61FD71FD2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3" t="26614" r="61395" b="11408"/>
          <a:stretch/>
        </p:blipFill>
        <p:spPr bwMode="auto">
          <a:xfrm>
            <a:off x="9865584" y="4923069"/>
            <a:ext cx="1030298" cy="19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04023BD0-86E4-CB49-AA56-A5ADDF62EC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7" t="25561" r="39290" b="22722"/>
          <a:stretch/>
        </p:blipFill>
        <p:spPr bwMode="auto">
          <a:xfrm>
            <a:off x="9865584" y="5154431"/>
            <a:ext cx="1221442" cy="16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B7E827BA-22D6-6949-8329-2AB0F0248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3" t="23114" r="18311" b="18704"/>
          <a:stretch/>
        </p:blipFill>
        <p:spPr bwMode="auto">
          <a:xfrm>
            <a:off x="9865584" y="5382981"/>
            <a:ext cx="1183641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66DEBB9-9D95-9B48-9D7C-9F88DBB9AC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7" t="24099" r="881" b="19335"/>
          <a:stretch/>
        </p:blipFill>
        <p:spPr bwMode="auto">
          <a:xfrm>
            <a:off x="9865584" y="5611381"/>
            <a:ext cx="97759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010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C1B4246-EB93-FB4E-8A88-3E4D8D44A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26" y="-24385"/>
            <a:ext cx="2108030" cy="130454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234A8ED-9F7B-8F45-A373-B9B0211310AC}"/>
              </a:ext>
            </a:extLst>
          </p:cNvPr>
          <p:cNvSpPr txBox="1"/>
          <p:nvPr/>
        </p:nvSpPr>
        <p:spPr>
          <a:xfrm>
            <a:off x="2651668" y="664607"/>
            <a:ext cx="6994356" cy="615553"/>
          </a:xfrm>
          <a:prstGeom prst="rect">
            <a:avLst/>
          </a:prstGeom>
          <a:noFill/>
          <a:effectLst>
            <a:outerShdw blurRad="127000" dist="25400" dir="2700000" algn="tl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3400" b="1" kern="0" spc="30" dirty="0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TESTIMONIES OF VOLUNTEERS</a:t>
            </a: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84D3A4B4-C66E-744B-92FF-F83F29A2C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57" y="1964880"/>
            <a:ext cx="7782580" cy="340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600"/>
              </a:spcBef>
              <a:buNone/>
              <a:defRPr/>
            </a:pPr>
            <a:r>
              <a:rPr lang="en-US" altLang="de-DE" sz="1800" dirty="0">
                <a:cs typeface="Arial" panose="020B0604020202020204" pitchFamily="34" charset="0"/>
              </a:rPr>
              <a:t>"Religion has become </a:t>
            </a:r>
            <a:r>
              <a:rPr lang="en-US" altLang="de-DE" sz="1800" b="1" dirty="0">
                <a:cs typeface="Arial" panose="020B0604020202020204" pitchFamily="34" charset="0"/>
              </a:rPr>
              <a:t>more important </a:t>
            </a:r>
            <a:r>
              <a:rPr lang="en-US" altLang="de-DE" sz="1800" dirty="0">
                <a:cs typeface="Arial" panose="020B0604020202020204" pitchFamily="34" charset="0"/>
              </a:rPr>
              <a:t>to me."</a:t>
            </a:r>
          </a:p>
          <a:p>
            <a:pPr>
              <a:spcBef>
                <a:spcPts val="1600"/>
              </a:spcBef>
              <a:buNone/>
              <a:defRPr/>
            </a:pPr>
            <a:r>
              <a:rPr lang="en-US" altLang="de-DE" sz="1800" dirty="0">
                <a:cs typeface="Arial" panose="020B0604020202020204" pitchFamily="34" charset="0"/>
              </a:rPr>
              <a:t>"Working with the kids </a:t>
            </a:r>
            <a:r>
              <a:rPr lang="en-US" altLang="de-DE" sz="1800" b="1" dirty="0">
                <a:cs typeface="Arial" panose="020B0604020202020204" pitchFamily="34" charset="0"/>
              </a:rPr>
              <a:t>was great</a:t>
            </a:r>
            <a:r>
              <a:rPr lang="en-US" altLang="de-DE" sz="1800" dirty="0">
                <a:cs typeface="Arial" panose="020B0604020202020204" pitchFamily="34" charset="0"/>
              </a:rPr>
              <a:t>!"</a:t>
            </a:r>
          </a:p>
          <a:p>
            <a:pPr>
              <a:spcBef>
                <a:spcPts val="1600"/>
              </a:spcBef>
              <a:buNone/>
              <a:defRPr/>
            </a:pPr>
            <a:r>
              <a:rPr lang="en-US" altLang="de-DE" sz="1800" dirty="0">
                <a:cs typeface="Arial" panose="020B0604020202020204" pitchFamily="34" charset="0"/>
              </a:rPr>
              <a:t>"Above all, I </a:t>
            </a:r>
            <a:r>
              <a:rPr lang="en-US" altLang="de-DE" sz="1800" b="1" dirty="0">
                <a:cs typeface="Arial" panose="020B0604020202020204" pitchFamily="34" charset="0"/>
              </a:rPr>
              <a:t>question</a:t>
            </a:r>
            <a:r>
              <a:rPr lang="en-US" altLang="de-DE" sz="1800" dirty="0">
                <a:cs typeface="Arial" panose="020B0604020202020204" pitchFamily="34" charset="0"/>
              </a:rPr>
              <a:t> the institutions of faith more. [...] I now believe above all without the church."</a:t>
            </a:r>
          </a:p>
          <a:p>
            <a:pPr>
              <a:spcBef>
                <a:spcPts val="1600"/>
              </a:spcBef>
              <a:buNone/>
              <a:defRPr/>
            </a:pPr>
            <a:r>
              <a:rPr lang="en-US" altLang="de-DE" sz="1800" dirty="0">
                <a:cs typeface="Arial" panose="020B0604020202020204" pitchFamily="34" charset="0"/>
              </a:rPr>
              <a:t>"Before and after volunteering, it's the great </a:t>
            </a:r>
            <a:r>
              <a:rPr lang="en-US" altLang="de-DE" sz="1800" dirty="0" smtClean="0">
                <a:cs typeface="Arial" panose="020B0604020202020204" pitchFamily="34" charset="0"/>
              </a:rPr>
              <a:t>Don Bosco </a:t>
            </a:r>
            <a:r>
              <a:rPr lang="en-US" altLang="de-DE" sz="1800" dirty="0">
                <a:cs typeface="Arial" panose="020B0604020202020204" pitchFamily="34" charset="0"/>
              </a:rPr>
              <a:t>Volunteers community that you find in all cities in Germany and whether you know the volunteers or not, it feels like </a:t>
            </a:r>
            <a:r>
              <a:rPr lang="en-US" altLang="de-DE" sz="1800" b="1" dirty="0">
                <a:cs typeface="Arial" panose="020B0604020202020204" pitchFamily="34" charset="0"/>
              </a:rPr>
              <a:t>one big family</a:t>
            </a:r>
            <a:r>
              <a:rPr lang="en-US" altLang="de-DE" sz="1800" dirty="0">
                <a:cs typeface="Arial" panose="020B0604020202020204" pitchFamily="34" charset="0"/>
              </a:rPr>
              <a:t>."</a:t>
            </a:r>
          </a:p>
          <a:p>
            <a:pPr>
              <a:spcBef>
                <a:spcPts val="1600"/>
              </a:spcBef>
              <a:buNone/>
              <a:defRPr/>
            </a:pPr>
            <a:r>
              <a:rPr lang="en-US" altLang="de-DE" sz="1800" dirty="0">
                <a:cs typeface="Arial" panose="020B0604020202020204" pitchFamily="34" charset="0"/>
              </a:rPr>
              <a:t>"While the church connection itself wasn't particularly important to me, the </a:t>
            </a:r>
            <a:r>
              <a:rPr lang="en-US" altLang="de-DE" sz="1800" b="1" dirty="0">
                <a:cs typeface="Arial" panose="020B0604020202020204" pitchFamily="34" charset="0"/>
              </a:rPr>
              <a:t>values</a:t>
            </a:r>
            <a:r>
              <a:rPr lang="en-US" altLang="de-DE" sz="1800" dirty="0">
                <a:cs typeface="Arial" panose="020B0604020202020204" pitchFamily="34" charset="0"/>
              </a:rPr>
              <a:t> that the </a:t>
            </a:r>
            <a:r>
              <a:rPr lang="en-US" altLang="de-DE" sz="1800" dirty="0" err="1">
                <a:cs typeface="Arial" panose="020B0604020202020204" pitchFamily="34" charset="0"/>
              </a:rPr>
              <a:t>Salesians</a:t>
            </a:r>
            <a:r>
              <a:rPr lang="en-US" altLang="de-DE" sz="1800" dirty="0">
                <a:cs typeface="Arial" panose="020B0604020202020204" pitchFamily="34" charset="0"/>
              </a:rPr>
              <a:t> of Don Bosco impart are all the more important."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8099FA1-C69E-B843-9EDB-B38F4295C2D7}"/>
              </a:ext>
            </a:extLst>
          </p:cNvPr>
          <p:cNvSpPr txBox="1"/>
          <p:nvPr/>
        </p:nvSpPr>
        <p:spPr>
          <a:xfrm>
            <a:off x="9290305" y="6432868"/>
            <a:ext cx="310896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400" b="1" kern="0" spc="30" dirty="0" err="1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www.donboscovolunteers.de</a:t>
            </a:r>
            <a:endParaRPr lang="de-DE" sz="1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192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5F68BD4-108A-5344-AFE3-3913D9E35D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65" b="17249"/>
          <a:stretch/>
        </p:blipFill>
        <p:spPr>
          <a:xfrm>
            <a:off x="2241805" y="1757207"/>
            <a:ext cx="7854695" cy="482954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C1B4246-EB93-FB4E-8A88-3E4D8D44A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26" y="-24385"/>
            <a:ext cx="2108030" cy="130454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234A8ED-9F7B-8F45-A373-B9B0211310AC}"/>
              </a:ext>
            </a:extLst>
          </p:cNvPr>
          <p:cNvSpPr txBox="1"/>
          <p:nvPr/>
        </p:nvSpPr>
        <p:spPr>
          <a:xfrm>
            <a:off x="3777950" y="664607"/>
            <a:ext cx="4636100" cy="830997"/>
          </a:xfrm>
          <a:prstGeom prst="rect">
            <a:avLst/>
          </a:prstGeom>
          <a:noFill/>
          <a:effectLst>
            <a:outerShdw blurRad="127000" dist="25400" dir="2700000" algn="tl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kern="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 liked most about my volunteer service was ...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8099FA1-C69E-B843-9EDB-B38F4295C2D7}"/>
              </a:ext>
            </a:extLst>
          </p:cNvPr>
          <p:cNvSpPr txBox="1"/>
          <p:nvPr/>
        </p:nvSpPr>
        <p:spPr>
          <a:xfrm>
            <a:off x="9290305" y="6432868"/>
            <a:ext cx="310896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400" b="1" kern="0" spc="30" dirty="0" err="1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www.donboscovolunteers.de</a:t>
            </a:r>
            <a:endParaRPr lang="de-DE" sz="1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03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C1B4246-EB93-FB4E-8A88-3E4D8D44A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26" y="-24385"/>
            <a:ext cx="2108030" cy="130454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234A8ED-9F7B-8F45-A373-B9B0211310AC}"/>
              </a:ext>
            </a:extLst>
          </p:cNvPr>
          <p:cNvSpPr txBox="1"/>
          <p:nvPr/>
        </p:nvSpPr>
        <p:spPr>
          <a:xfrm>
            <a:off x="5569915" y="664607"/>
            <a:ext cx="1052171" cy="615553"/>
          </a:xfrm>
          <a:prstGeom prst="rect">
            <a:avLst/>
          </a:prstGeom>
          <a:noFill/>
          <a:effectLst>
            <a:outerShdw blurRad="127000" dist="25400" dir="2700000" algn="tl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3400" b="1" kern="0" spc="30" dirty="0" smtClean="0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endParaRPr lang="de-DE" sz="3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84D3A4B4-C66E-744B-92FF-F83F29A2C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57" y="1660081"/>
            <a:ext cx="778258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600"/>
              </a:spcBef>
              <a:buFontTx/>
              <a:buNone/>
            </a:pPr>
            <a:r>
              <a:rPr lang="de-DE" altLang="de-DE" sz="1800" dirty="0" smtClean="0">
                <a:cs typeface="Arial" panose="020B0604020202020204" pitchFamily="34" charset="0"/>
              </a:rPr>
              <a:t> </a:t>
            </a:r>
            <a:r>
              <a:rPr lang="en-US" altLang="de-DE" sz="1800" b="1" dirty="0" smtClean="0">
                <a:cs typeface="Arial" panose="020B0604020202020204" pitchFamily="34" charset="0"/>
              </a:rPr>
              <a:t>For </a:t>
            </a:r>
            <a:r>
              <a:rPr lang="en-US" altLang="de-DE" sz="1800" b="1" dirty="0">
                <a:cs typeface="Arial" panose="020B0604020202020204" pitchFamily="34" charset="0"/>
              </a:rPr>
              <a:t>25 years, we have been sending volunteers to our youth welfare institutions worldwide</a:t>
            </a:r>
            <a:r>
              <a:rPr lang="en-US" altLang="de-DE" sz="1800" dirty="0">
                <a:cs typeface="Arial" panose="020B0604020202020204" pitchFamily="34" charset="0"/>
              </a:rPr>
              <a:t>, e.g. youth </a:t>
            </a:r>
            <a:r>
              <a:rPr lang="en-US" altLang="de-DE" sz="1800" dirty="0" err="1">
                <a:cs typeface="Arial" panose="020B0604020202020204" pitchFamily="34" charset="0"/>
              </a:rPr>
              <a:t>centres</a:t>
            </a:r>
            <a:r>
              <a:rPr lang="en-US" altLang="de-DE" sz="1800" dirty="0">
                <a:cs typeface="Arial" panose="020B0604020202020204" pitchFamily="34" charset="0"/>
              </a:rPr>
              <a:t>, orphanages, residential homes and schools. Fields of activity are leisure activities such as sports and games, everyday care. </a:t>
            </a:r>
            <a:endParaRPr lang="en-US" altLang="de-DE" sz="1800" dirty="0" smtClean="0">
              <a:cs typeface="Arial" panose="020B0604020202020204" pitchFamily="34" charset="0"/>
            </a:endParaRPr>
          </a:p>
          <a:p>
            <a:pPr>
              <a:spcBef>
                <a:spcPts val="1600"/>
              </a:spcBef>
              <a:buFontTx/>
              <a:buNone/>
            </a:pPr>
            <a:r>
              <a:rPr lang="en-US" altLang="de-DE" sz="1800" dirty="0" smtClean="0">
                <a:cs typeface="Arial" panose="020B0604020202020204" pitchFamily="34" charset="0"/>
              </a:rPr>
              <a:t>Countries are </a:t>
            </a:r>
            <a:r>
              <a:rPr lang="en-US" altLang="de-DE" sz="1800" b="1" dirty="0">
                <a:cs typeface="Arial" panose="020B0604020202020204" pitchFamily="34" charset="0"/>
              </a:rPr>
              <a:t>Colombia, Bolivia, Argentina, Togo, Benin, Zambia, Uganda, Rwanda, Malawi, India, Albania</a:t>
            </a:r>
            <a:r>
              <a:rPr lang="en-US" altLang="de-DE" sz="1800" dirty="0">
                <a:cs typeface="Arial" panose="020B0604020202020204" pitchFamily="34" charset="0"/>
              </a:rPr>
              <a:t> and many more. </a:t>
            </a:r>
            <a:endParaRPr lang="en-US" altLang="de-DE" sz="1800" dirty="0" smtClean="0">
              <a:cs typeface="Arial" panose="020B0604020202020204" pitchFamily="34" charset="0"/>
            </a:endParaRPr>
          </a:p>
          <a:p>
            <a:pPr>
              <a:spcBef>
                <a:spcPts val="1600"/>
              </a:spcBef>
              <a:buFontTx/>
              <a:buNone/>
            </a:pPr>
            <a:r>
              <a:rPr lang="en-US" altLang="de-DE" sz="1800" dirty="0" smtClean="0">
                <a:cs typeface="Arial" panose="020B0604020202020204" pitchFamily="34" charset="0"/>
              </a:rPr>
              <a:t>The </a:t>
            </a:r>
            <a:r>
              <a:rPr lang="en-US" altLang="de-DE" sz="1800" dirty="0">
                <a:cs typeface="Arial" panose="020B0604020202020204" pitchFamily="34" charset="0"/>
              </a:rPr>
              <a:t>volunteers are mostly </a:t>
            </a:r>
            <a:r>
              <a:rPr lang="en-US" altLang="de-DE" sz="1800" b="1" dirty="0">
                <a:cs typeface="Arial" panose="020B0604020202020204" pitchFamily="34" charset="0"/>
              </a:rPr>
              <a:t>between 18 and 20 years </a:t>
            </a:r>
            <a:r>
              <a:rPr lang="en-US" altLang="de-DE" sz="1800" dirty="0">
                <a:cs typeface="Arial" panose="020B0604020202020204" pitchFamily="34" charset="0"/>
              </a:rPr>
              <a:t>old and receive an intensive 8-month preparation for their one-year service abroad</a:t>
            </a:r>
            <a:r>
              <a:rPr lang="en-US" altLang="de-DE" sz="1800" dirty="0" smtClean="0"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600"/>
              </a:spcBef>
              <a:buFontTx/>
              <a:buNone/>
            </a:pPr>
            <a:r>
              <a:rPr lang="en-US" altLang="de-DE" sz="1800" dirty="0" smtClean="0">
                <a:cs typeface="Arial" panose="020B0604020202020204" pitchFamily="34" charset="0"/>
              </a:rPr>
              <a:t>Since </a:t>
            </a:r>
            <a:r>
              <a:rPr lang="en-US" altLang="de-DE" sz="1800" dirty="0">
                <a:cs typeface="Arial" panose="020B0604020202020204" pitchFamily="34" charset="0"/>
              </a:rPr>
              <a:t>2008, we have been partly funded by the </a:t>
            </a:r>
            <a:r>
              <a:rPr lang="en-US" altLang="de-DE" sz="1800" b="1" dirty="0" err="1">
                <a:cs typeface="Arial" panose="020B0604020202020204" pitchFamily="34" charset="0"/>
              </a:rPr>
              <a:t>weltwärts</a:t>
            </a:r>
            <a:r>
              <a:rPr lang="en-US" altLang="de-DE" sz="1800" b="1" dirty="0">
                <a:cs typeface="Arial" panose="020B0604020202020204" pitchFamily="34" charset="0"/>
              </a:rPr>
              <a:t> </a:t>
            </a:r>
            <a:r>
              <a:rPr lang="en-US" altLang="de-DE" sz="1800" b="1" dirty="0" err="1">
                <a:cs typeface="Arial" panose="020B0604020202020204" pitchFamily="34" charset="0"/>
              </a:rPr>
              <a:t>programme</a:t>
            </a:r>
            <a:r>
              <a:rPr lang="en-US" altLang="de-DE" sz="1800" b="1" dirty="0">
                <a:cs typeface="Arial" panose="020B0604020202020204" pitchFamily="34" charset="0"/>
              </a:rPr>
              <a:t> </a:t>
            </a:r>
            <a:r>
              <a:rPr lang="en-US" altLang="de-DE" sz="1800" dirty="0">
                <a:cs typeface="Arial" panose="020B0604020202020204" pitchFamily="34" charset="0"/>
              </a:rPr>
              <a:t>of the Federal Ministry for Economic Cooperation and Development and have been awarded the </a:t>
            </a:r>
            <a:r>
              <a:rPr lang="en-US" altLang="de-DE" sz="1800" b="1" dirty="0">
                <a:cs typeface="Arial" panose="020B0604020202020204" pitchFamily="34" charset="0"/>
              </a:rPr>
              <a:t>RAL seal of quality </a:t>
            </a:r>
            <a:r>
              <a:rPr lang="en-US" altLang="de-DE" sz="1800" dirty="0" smtClean="0">
                <a:cs typeface="Arial" panose="020B0604020202020204" pitchFamily="34" charset="0"/>
              </a:rPr>
              <a:t>since</a:t>
            </a:r>
            <a:endParaRPr lang="de-DE" altLang="de-DE" sz="1800" dirty="0"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8099FA1-C69E-B843-9EDB-B38F4295C2D7}"/>
              </a:ext>
            </a:extLst>
          </p:cNvPr>
          <p:cNvSpPr txBox="1"/>
          <p:nvPr/>
        </p:nvSpPr>
        <p:spPr>
          <a:xfrm>
            <a:off x="9290305" y="6432868"/>
            <a:ext cx="310896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400" b="1" kern="0" spc="30" dirty="0" err="1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www.donboscovolunteers.de</a:t>
            </a:r>
            <a:endParaRPr lang="de-DE" sz="1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179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C1B4246-EB93-FB4E-8A88-3E4D8D44A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26" y="-24385"/>
            <a:ext cx="2108030" cy="130454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234A8ED-9F7B-8F45-A373-B9B0211310AC}"/>
              </a:ext>
            </a:extLst>
          </p:cNvPr>
          <p:cNvSpPr txBox="1"/>
          <p:nvPr/>
        </p:nvSpPr>
        <p:spPr>
          <a:xfrm>
            <a:off x="2572871" y="664607"/>
            <a:ext cx="8848164" cy="1138773"/>
          </a:xfrm>
          <a:prstGeom prst="rect">
            <a:avLst/>
          </a:prstGeom>
          <a:noFill/>
          <a:effectLst>
            <a:outerShdw blurRad="127000" dist="25400" dir="2700000" algn="tl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de-DE" sz="3400" b="1" kern="0" spc="30" dirty="0" smtClean="0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</a:t>
            </a:r>
            <a:r>
              <a:rPr lang="en-US" altLang="de-DE" sz="3400" b="1" kern="0" spc="30" dirty="0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OCCASION </a:t>
            </a:r>
            <a:r>
              <a:rPr lang="en-US" altLang="de-DE" sz="3400" b="1" kern="0" spc="30" dirty="0" smtClean="0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25 </a:t>
            </a:r>
            <a:r>
              <a:rPr lang="en-US" altLang="de-DE" sz="3400" b="1" kern="0" spc="30" dirty="0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 OF DON BOSCO </a:t>
            </a:r>
            <a:r>
              <a:rPr lang="en-US" altLang="de-DE" sz="3400" b="1" kern="0" spc="30" dirty="0" smtClean="0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VOLUNTEERS</a:t>
            </a:r>
            <a:endParaRPr lang="de-DE" sz="3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84D3A4B4-C66E-744B-92FF-F83F29A2C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57" y="2368294"/>
            <a:ext cx="7782580" cy="223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ts val="1600"/>
              </a:spcBef>
              <a:buFontTx/>
              <a:buNone/>
            </a:pPr>
            <a:r>
              <a:rPr lang="en-US" altLang="de-DE" sz="1800" dirty="0" smtClean="0">
                <a:cs typeface="Arial" panose="020B0604020202020204" pitchFamily="34" charset="0"/>
              </a:rPr>
              <a:t>In </a:t>
            </a:r>
            <a:r>
              <a:rPr lang="en-US" altLang="de-DE" sz="1800" dirty="0">
                <a:cs typeface="Arial" panose="020B0604020202020204" pitchFamily="34" charset="0"/>
              </a:rPr>
              <a:t>the 25 years of our existence, the voluntary service has constantly changed and developed. </a:t>
            </a:r>
            <a:endParaRPr lang="en-US" altLang="de-DE" sz="1800" dirty="0" smtClean="0">
              <a:cs typeface="Arial" panose="020B0604020202020204" pitchFamily="34" charset="0"/>
            </a:endParaRPr>
          </a:p>
          <a:p>
            <a:pPr algn="just">
              <a:spcBef>
                <a:spcPts val="1600"/>
              </a:spcBef>
              <a:buFontTx/>
              <a:buNone/>
            </a:pPr>
            <a:r>
              <a:rPr lang="en-US" altLang="de-DE" sz="1800" dirty="0" smtClean="0">
                <a:cs typeface="Arial" panose="020B0604020202020204" pitchFamily="34" charset="0"/>
              </a:rPr>
              <a:t>We </a:t>
            </a:r>
            <a:r>
              <a:rPr lang="en-US" altLang="de-DE" sz="1800" dirty="0">
                <a:cs typeface="Arial" panose="020B0604020202020204" pitchFamily="34" charset="0"/>
              </a:rPr>
              <a:t>have taken stock to find out how long-lasting the voluntary service has </a:t>
            </a:r>
            <a:r>
              <a:rPr lang="en-US" altLang="de-DE" sz="1800" b="1" dirty="0">
                <a:cs typeface="Arial" panose="020B0604020202020204" pitchFamily="34" charset="0"/>
              </a:rPr>
              <a:t>shaped the lives</a:t>
            </a:r>
            <a:r>
              <a:rPr lang="en-US" altLang="de-DE" sz="1800" dirty="0">
                <a:cs typeface="Arial" panose="020B0604020202020204" pitchFamily="34" charset="0"/>
              </a:rPr>
              <a:t> of the young people and </a:t>
            </a:r>
            <a:r>
              <a:rPr lang="en-US" altLang="de-DE" sz="1800" b="1" dirty="0">
                <a:cs typeface="Arial" panose="020B0604020202020204" pitchFamily="34" charset="0"/>
              </a:rPr>
              <a:t>what experiences </a:t>
            </a:r>
            <a:r>
              <a:rPr lang="en-US" altLang="de-DE" sz="1800" dirty="0">
                <a:cs typeface="Arial" panose="020B0604020202020204" pitchFamily="34" charset="0"/>
              </a:rPr>
              <a:t>they have taken with them in retrospect, whether there have been </a:t>
            </a:r>
            <a:r>
              <a:rPr lang="en-US" altLang="de-DE" sz="1800" b="1" dirty="0">
                <a:cs typeface="Arial" panose="020B0604020202020204" pitchFamily="34" charset="0"/>
              </a:rPr>
              <a:t>long-term changes </a:t>
            </a:r>
            <a:r>
              <a:rPr lang="en-US" altLang="de-DE" sz="1800" dirty="0">
                <a:cs typeface="Arial" panose="020B0604020202020204" pitchFamily="34" charset="0"/>
              </a:rPr>
              <a:t>in </a:t>
            </a:r>
            <a:r>
              <a:rPr lang="en-US" altLang="de-DE" sz="1800" dirty="0" err="1">
                <a:cs typeface="Arial" panose="020B0604020202020204" pitchFamily="34" charset="0"/>
              </a:rPr>
              <a:t>behaviour</a:t>
            </a:r>
            <a:r>
              <a:rPr lang="en-US" altLang="de-DE" sz="1800" dirty="0">
                <a:cs typeface="Arial" panose="020B0604020202020204" pitchFamily="34" charset="0"/>
              </a:rPr>
              <a:t> and attitudes, and also what has remained particularly </a:t>
            </a:r>
            <a:r>
              <a:rPr lang="en-US" altLang="de-DE" sz="1800" b="1" dirty="0">
                <a:cs typeface="Arial" panose="020B0604020202020204" pitchFamily="34" charset="0"/>
              </a:rPr>
              <a:t>memorable</a:t>
            </a:r>
            <a:r>
              <a:rPr lang="en-US" altLang="de-DE" sz="1800" dirty="0">
                <a:cs typeface="Arial" panose="020B0604020202020204" pitchFamily="34" charset="0"/>
              </a:rPr>
              <a:t> from the time. </a:t>
            </a:r>
            <a:endParaRPr lang="de-DE" altLang="de-DE" sz="1800" dirty="0"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8099FA1-C69E-B843-9EDB-B38F4295C2D7}"/>
              </a:ext>
            </a:extLst>
          </p:cNvPr>
          <p:cNvSpPr txBox="1"/>
          <p:nvPr/>
        </p:nvSpPr>
        <p:spPr>
          <a:xfrm>
            <a:off x="9290305" y="6432868"/>
            <a:ext cx="310896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400" b="1" kern="0" spc="30" dirty="0" err="1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www.donboscovolunteers.de</a:t>
            </a:r>
            <a:endParaRPr lang="de-DE" sz="1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691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C1B4246-EB93-FB4E-8A88-3E4D8D44A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26" y="-24385"/>
            <a:ext cx="2108030" cy="130454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234A8ED-9F7B-8F45-A373-B9B0211310AC}"/>
              </a:ext>
            </a:extLst>
          </p:cNvPr>
          <p:cNvSpPr txBox="1"/>
          <p:nvPr/>
        </p:nvSpPr>
        <p:spPr>
          <a:xfrm>
            <a:off x="3174922" y="664607"/>
            <a:ext cx="5842156" cy="615553"/>
          </a:xfrm>
          <a:prstGeom prst="rect">
            <a:avLst/>
          </a:prstGeom>
          <a:noFill/>
          <a:effectLst>
            <a:outerShdw blurRad="127000" dist="25400" dir="2700000" algn="tl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3400" b="1" kern="0" spc="30" dirty="0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DATA</a:t>
            </a: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84D3A4B4-C66E-744B-92FF-F83F29A2C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57" y="1660081"/>
            <a:ext cx="7782580" cy="340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de-DE" sz="1800" dirty="0">
                <a:cs typeface="Arial" panose="020B0604020202020204" pitchFamily="34" charset="0"/>
              </a:rPr>
              <a:t>We sent the survey by mail to </a:t>
            </a:r>
            <a:r>
              <a:rPr lang="en-US" altLang="de-DE" sz="1800" b="1" dirty="0">
                <a:cs typeface="Arial" panose="020B0604020202020204" pitchFamily="34" charset="0"/>
              </a:rPr>
              <a:t>650 recipients</a:t>
            </a:r>
            <a:r>
              <a:rPr lang="en-US" altLang="de-DE" sz="1800" dirty="0" smtClean="0">
                <a:cs typeface="Arial" panose="020B0604020202020204" pitchFamily="34" charset="0"/>
              </a:rPr>
              <a:t>.</a:t>
            </a:r>
          </a:p>
          <a:p>
            <a: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de-DE" sz="1800" dirty="0">
                <a:cs typeface="Arial" panose="020B0604020202020204" pitchFamily="34" charset="0"/>
              </a:rPr>
              <a:t>The survey was </a:t>
            </a:r>
            <a:r>
              <a:rPr lang="en-US" altLang="de-DE" sz="1800" b="1" dirty="0">
                <a:cs typeface="Arial" panose="020B0604020202020204" pitchFamily="34" charset="0"/>
              </a:rPr>
              <a:t>anonymous</a:t>
            </a:r>
            <a:r>
              <a:rPr lang="en-US" altLang="de-DE" sz="1800" dirty="0">
                <a:cs typeface="Arial" panose="020B0604020202020204" pitchFamily="34" charset="0"/>
              </a:rPr>
              <a:t> and has been conducted via Google Forms in March/April 2021</a:t>
            </a:r>
            <a:r>
              <a:rPr lang="en-US" altLang="de-DE" sz="1800" dirty="0" smtClean="0">
                <a:cs typeface="Arial" panose="020B0604020202020204" pitchFamily="34" charset="0"/>
              </a:rPr>
              <a:t>.</a:t>
            </a:r>
          </a:p>
          <a:p>
            <a: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de-DE" sz="1800" dirty="0">
                <a:cs typeface="Arial" panose="020B0604020202020204" pitchFamily="34" charset="0"/>
              </a:rPr>
              <a:t>We received and evaluated </a:t>
            </a:r>
            <a:r>
              <a:rPr lang="en-US" altLang="de-DE" sz="1800" b="1" dirty="0">
                <a:cs typeface="Arial" panose="020B0604020202020204" pitchFamily="34" charset="0"/>
              </a:rPr>
              <a:t>180 </a:t>
            </a:r>
            <a:r>
              <a:rPr lang="en-US" altLang="de-DE" sz="1800" b="1" dirty="0" smtClean="0">
                <a:cs typeface="Arial" panose="020B0604020202020204" pitchFamily="34" charset="0"/>
              </a:rPr>
              <a:t>responses</a:t>
            </a:r>
            <a:r>
              <a:rPr lang="en-US" altLang="de-DE" sz="1800" dirty="0">
                <a:cs typeface="Arial" panose="020B0604020202020204" pitchFamily="34" charset="0"/>
              </a:rPr>
              <a:t>.</a:t>
            </a:r>
            <a:endParaRPr lang="en-US" altLang="de-DE" sz="1800" b="1" dirty="0" smtClean="0">
              <a:cs typeface="Arial" panose="020B0604020202020204" pitchFamily="34" charset="0"/>
            </a:endParaRPr>
          </a:p>
          <a:p>
            <a: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de-DE" sz="1800" dirty="0">
                <a:cs typeface="Arial" panose="020B0604020202020204" pitchFamily="34" charset="0"/>
              </a:rPr>
              <a:t>Participants were </a:t>
            </a:r>
            <a:r>
              <a:rPr lang="en-US" altLang="de-DE" sz="1800" b="1" dirty="0">
                <a:cs typeface="Arial" panose="020B0604020202020204" pitchFamily="34" charset="0"/>
              </a:rPr>
              <a:t>alumni from the years 1996 - 2019</a:t>
            </a:r>
            <a:r>
              <a:rPr lang="en-US" altLang="de-DE" sz="1800" dirty="0">
                <a:cs typeface="Arial" panose="020B0604020202020204" pitchFamily="34" charset="0"/>
              </a:rPr>
              <a:t>. 30% of the participants had completed their voluntary service more than 6 years ago, 15% even more than 10 years ago</a:t>
            </a:r>
            <a:r>
              <a:rPr lang="en-US" altLang="de-DE" sz="1800" dirty="0" smtClean="0">
                <a:cs typeface="Arial" panose="020B0604020202020204" pitchFamily="34" charset="0"/>
              </a:rPr>
              <a:t>.</a:t>
            </a:r>
          </a:p>
          <a:p>
            <a: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de-DE" sz="1800" dirty="0">
                <a:cs typeface="Arial" panose="020B0604020202020204" pitchFamily="34" charset="0"/>
              </a:rPr>
              <a:t>1/3 of the participants are male, 2/3 female, this also corresponds to the distribution of our volunteers as a whole.</a:t>
            </a:r>
            <a:endParaRPr lang="de-DE" altLang="de-DE" sz="1800" dirty="0"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8099FA1-C69E-B843-9EDB-B38F4295C2D7}"/>
              </a:ext>
            </a:extLst>
          </p:cNvPr>
          <p:cNvSpPr txBox="1"/>
          <p:nvPr/>
        </p:nvSpPr>
        <p:spPr>
          <a:xfrm>
            <a:off x="9290305" y="6432868"/>
            <a:ext cx="310896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400" b="1" kern="0" spc="30" dirty="0" err="1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www.donboscovolunteers.de</a:t>
            </a:r>
            <a:endParaRPr lang="de-DE" sz="1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57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C1B4246-EB93-FB4E-8A88-3E4D8D44A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26" y="-24385"/>
            <a:ext cx="2108030" cy="130454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234A8ED-9F7B-8F45-A373-B9B0211310AC}"/>
              </a:ext>
            </a:extLst>
          </p:cNvPr>
          <p:cNvSpPr txBox="1"/>
          <p:nvPr/>
        </p:nvSpPr>
        <p:spPr>
          <a:xfrm>
            <a:off x="4568226" y="664607"/>
            <a:ext cx="3055549" cy="615553"/>
          </a:xfrm>
          <a:prstGeom prst="rect">
            <a:avLst/>
          </a:prstGeom>
          <a:noFill/>
          <a:effectLst>
            <a:outerShdw blurRad="127000" dist="25400" dir="2700000" algn="tl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3400" b="1" kern="0" spc="30" dirty="0" smtClean="0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de-DE" sz="3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84D3A4B4-C66E-744B-92FF-F83F29A2C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57" y="1660081"/>
            <a:ext cx="778258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de-DE" sz="1800" dirty="0">
                <a:cs typeface="Arial" panose="020B0604020202020204" pitchFamily="34" charset="0"/>
              </a:rPr>
              <a:t>Volunteer service has a </a:t>
            </a:r>
            <a:r>
              <a:rPr lang="en-US" altLang="de-DE" sz="1800" b="1" dirty="0">
                <a:cs typeface="Arial" panose="020B0604020202020204" pitchFamily="34" charset="0"/>
              </a:rPr>
              <a:t>lasting and profound impact on the lives of young people</a:t>
            </a:r>
            <a:r>
              <a:rPr lang="en-US" altLang="de-DE" sz="1800" dirty="0">
                <a:cs typeface="Arial" panose="020B0604020202020204" pitchFamily="34" charset="0"/>
              </a:rPr>
              <a:t>. For years after the assignment, especially after the deployment, volunteers maintain contact with the host country and are highly sensitized to issues such as racism, privilege and </a:t>
            </a:r>
            <a:r>
              <a:rPr lang="en-US" altLang="de-DE" sz="1800" dirty="0" err="1">
                <a:cs typeface="Arial" panose="020B0604020202020204" pitchFamily="34" charset="0"/>
              </a:rPr>
              <a:t>postcolonialism</a:t>
            </a:r>
            <a:r>
              <a:rPr lang="en-US" altLang="de-DE" sz="1800" dirty="0" smtClean="0">
                <a:cs typeface="Arial" panose="020B0604020202020204" pitchFamily="34" charset="0"/>
              </a:rPr>
              <a:t>.</a:t>
            </a:r>
          </a:p>
          <a:p>
            <a: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de-DE" sz="1800" dirty="0">
                <a:cs typeface="Arial" panose="020B0604020202020204" pitchFamily="34" charset="0"/>
              </a:rPr>
              <a:t>Volunteering in a development context </a:t>
            </a:r>
            <a:r>
              <a:rPr lang="en-US" altLang="de-DE" sz="1800" b="1" dirty="0">
                <a:cs typeface="Arial" panose="020B0604020202020204" pitchFamily="34" charset="0"/>
              </a:rPr>
              <a:t>changes consumption habits and encourages a critical look</a:t>
            </a:r>
            <a:r>
              <a:rPr lang="en-US" altLang="de-DE" sz="1800" dirty="0">
                <a:cs typeface="Arial" panose="020B0604020202020204" pitchFamily="34" charset="0"/>
              </a:rPr>
              <a:t> at international trade and economic structures and social injustice</a:t>
            </a:r>
            <a:r>
              <a:rPr lang="en-US" altLang="de-DE" sz="1800" dirty="0" smtClean="0">
                <a:cs typeface="Arial" panose="020B0604020202020204" pitchFamily="34" charset="0"/>
              </a:rPr>
              <a:t>.</a:t>
            </a:r>
          </a:p>
          <a:p>
            <a: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de-DE" sz="1800" dirty="0">
                <a:cs typeface="Arial" panose="020B0604020202020204" pitchFamily="34" charset="0"/>
              </a:rPr>
              <a:t>Volunteer service </a:t>
            </a:r>
            <a:r>
              <a:rPr lang="en-US" altLang="de-DE" sz="1800" b="1" dirty="0">
                <a:cs typeface="Arial" panose="020B0604020202020204" pitchFamily="34" charset="0"/>
              </a:rPr>
              <a:t>increases interest in politics</a:t>
            </a:r>
            <a:r>
              <a:rPr lang="en-US" altLang="de-DE" sz="1800" b="1" dirty="0" smtClean="0">
                <a:cs typeface="Arial" panose="020B0604020202020204" pitchFamily="34" charset="0"/>
              </a:rPr>
              <a:t>.</a:t>
            </a:r>
          </a:p>
          <a:p>
            <a: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de-DE" sz="1800" dirty="0">
                <a:cs typeface="Arial" panose="020B0604020202020204" pitchFamily="34" charset="0"/>
              </a:rPr>
              <a:t>Working with children and young people </a:t>
            </a:r>
            <a:r>
              <a:rPr lang="en-US" altLang="de-DE" sz="1800" b="1" dirty="0">
                <a:cs typeface="Arial" panose="020B0604020202020204" pitchFamily="34" charset="0"/>
              </a:rPr>
              <a:t>shapes career and study choices</a:t>
            </a:r>
            <a:r>
              <a:rPr lang="en-US" altLang="de-DE" sz="1800" dirty="0">
                <a:cs typeface="Arial" panose="020B0604020202020204" pitchFamily="34" charset="0"/>
              </a:rPr>
              <a:t>, </a:t>
            </a:r>
            <a:r>
              <a:rPr lang="en-US" altLang="de-DE" sz="1800" dirty="0" smtClean="0">
                <a:cs typeface="Arial" panose="020B0604020202020204" pitchFamily="34" charset="0"/>
              </a:rPr>
              <a:t>1/3 of the volunteers choose to study education or similar.</a:t>
            </a:r>
            <a:endParaRPr lang="de-DE" altLang="de-DE" sz="1800" dirty="0"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8099FA1-C69E-B843-9EDB-B38F4295C2D7}"/>
              </a:ext>
            </a:extLst>
          </p:cNvPr>
          <p:cNvSpPr txBox="1"/>
          <p:nvPr/>
        </p:nvSpPr>
        <p:spPr>
          <a:xfrm>
            <a:off x="9290305" y="6432868"/>
            <a:ext cx="310896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400" b="1" kern="0" spc="30" dirty="0" err="1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www.donboscovolunteers.de</a:t>
            </a:r>
            <a:endParaRPr lang="de-DE" sz="1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565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C1B4246-EB93-FB4E-8A88-3E4D8D44A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26" y="-24385"/>
            <a:ext cx="2108030" cy="130454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234A8ED-9F7B-8F45-A373-B9B0211310AC}"/>
              </a:ext>
            </a:extLst>
          </p:cNvPr>
          <p:cNvSpPr txBox="1"/>
          <p:nvPr/>
        </p:nvSpPr>
        <p:spPr>
          <a:xfrm>
            <a:off x="4568226" y="664607"/>
            <a:ext cx="3055549" cy="615553"/>
          </a:xfrm>
          <a:prstGeom prst="rect">
            <a:avLst/>
          </a:prstGeom>
          <a:noFill/>
          <a:effectLst>
            <a:outerShdw blurRad="127000" dist="25400" dir="2700000" algn="tl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3400" b="1" kern="0" spc="30" dirty="0" smtClean="0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de-DE" sz="3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84D3A4B4-C66E-744B-92FF-F83F29A2C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57" y="1660081"/>
            <a:ext cx="7782580" cy="354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de-DE" sz="1800" dirty="0">
                <a:cs typeface="Arial" panose="020B0604020202020204" pitchFamily="34" charset="0"/>
              </a:rPr>
              <a:t>The experience of being part of an international community for the benefit of children and young people is perceived by the participants as meaningful, </a:t>
            </a:r>
            <a:r>
              <a:rPr lang="en-US" altLang="de-DE" sz="1800" b="1" dirty="0">
                <a:cs typeface="Arial" panose="020B0604020202020204" pitchFamily="34" charset="0"/>
              </a:rPr>
              <a:t>positive and personally enriching </a:t>
            </a:r>
            <a:r>
              <a:rPr lang="en-US" altLang="de-DE" sz="1800" dirty="0">
                <a:cs typeface="Arial" panose="020B0604020202020204" pitchFamily="34" charset="0"/>
              </a:rPr>
              <a:t>- consistently much praise for </a:t>
            </a:r>
            <a:r>
              <a:rPr lang="en-US" altLang="de-DE" sz="1800" dirty="0" smtClean="0">
                <a:cs typeface="Arial" panose="020B0604020202020204" pitchFamily="34" charset="0"/>
              </a:rPr>
              <a:t>Don Bosco as organization</a:t>
            </a:r>
            <a:r>
              <a:rPr lang="en-US" altLang="de-DE" sz="1800" dirty="0" smtClean="0">
                <a:cs typeface="Arial" panose="020B0604020202020204" pitchFamily="34" charset="0"/>
              </a:rPr>
              <a:t>.</a:t>
            </a:r>
            <a:endParaRPr lang="en-US" altLang="de-DE" sz="1800" dirty="0" smtClean="0">
              <a:cs typeface="Arial" panose="020B0604020202020204" pitchFamily="34" charset="0"/>
            </a:endParaRPr>
          </a:p>
          <a:p>
            <a: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de-DE" sz="1800" dirty="0">
                <a:cs typeface="Arial" panose="020B0604020202020204" pitchFamily="34" charset="0"/>
              </a:rPr>
              <a:t>Voluntary service does not end after one year, volunteers are highly </a:t>
            </a:r>
            <a:r>
              <a:rPr lang="en-US" altLang="de-DE" sz="1800" b="1" dirty="0">
                <a:cs typeface="Arial" panose="020B0604020202020204" pitchFamily="34" charset="0"/>
              </a:rPr>
              <a:t>committed to voluntary work </a:t>
            </a:r>
            <a:r>
              <a:rPr lang="en-US" altLang="de-DE" sz="1800" dirty="0">
                <a:cs typeface="Arial" panose="020B0604020202020204" pitchFamily="34" charset="0"/>
              </a:rPr>
              <a:t>- even years after their own commitment</a:t>
            </a:r>
            <a:r>
              <a:rPr lang="en-US" altLang="de-DE" sz="1800" dirty="0" smtClean="0">
                <a:cs typeface="Arial" panose="020B0604020202020204" pitchFamily="34" charset="0"/>
              </a:rPr>
              <a:t>.</a:t>
            </a:r>
          </a:p>
          <a:p>
            <a: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de-DE" sz="1800" dirty="0">
                <a:cs typeface="Arial" panose="020B0604020202020204" pitchFamily="34" charset="0"/>
              </a:rPr>
              <a:t>The intensive experience of </a:t>
            </a:r>
            <a:r>
              <a:rPr lang="en-US" altLang="de-DE" sz="1800" b="1" dirty="0">
                <a:cs typeface="Arial" panose="020B0604020202020204" pitchFamily="34" charset="0"/>
              </a:rPr>
              <a:t>being part of a religious community </a:t>
            </a:r>
            <a:r>
              <a:rPr lang="en-US" altLang="de-DE" sz="1800" dirty="0">
                <a:cs typeface="Arial" panose="020B0604020202020204" pitchFamily="34" charset="0"/>
              </a:rPr>
              <a:t>is predominantly perceived positively. However, more trust in the church as an institution and an intensification of one's own faith do not necessarily go hand in hand with this.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8099FA1-C69E-B843-9EDB-B38F4295C2D7}"/>
              </a:ext>
            </a:extLst>
          </p:cNvPr>
          <p:cNvSpPr txBox="1"/>
          <p:nvPr/>
        </p:nvSpPr>
        <p:spPr>
          <a:xfrm>
            <a:off x="9290305" y="6432868"/>
            <a:ext cx="310896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400" b="1" kern="0" spc="30" dirty="0" err="1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www.donboscovolunteers.de</a:t>
            </a:r>
            <a:endParaRPr lang="de-DE" sz="1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176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C1B4246-EB93-FB4E-8A88-3E4D8D44A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26" y="-24385"/>
            <a:ext cx="2108030" cy="130454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234A8ED-9F7B-8F45-A373-B9B0211310AC}"/>
              </a:ext>
            </a:extLst>
          </p:cNvPr>
          <p:cNvSpPr txBox="1"/>
          <p:nvPr/>
        </p:nvSpPr>
        <p:spPr>
          <a:xfrm>
            <a:off x="2651668" y="664607"/>
            <a:ext cx="7623774" cy="615553"/>
          </a:xfrm>
          <a:prstGeom prst="rect">
            <a:avLst/>
          </a:prstGeom>
          <a:noFill/>
          <a:effectLst>
            <a:outerShdw blurRad="127000" dist="25400" dir="2700000" algn="tl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3400" b="1" kern="0" spc="30" dirty="0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PERSONALITY DEVELOPMENT</a:t>
            </a: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84D3A4B4-C66E-744B-92FF-F83F29A2C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57" y="1964880"/>
            <a:ext cx="778258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1600"/>
              </a:spcBef>
              <a:buNone/>
              <a:defRPr/>
            </a:pPr>
            <a:r>
              <a:rPr lang="de-DE" altLang="de-DE" sz="2800" b="1" kern="0" spc="30" dirty="0">
                <a:ea typeface="+mn-ea"/>
                <a:cs typeface="Arial" panose="020B0604020202020204" pitchFamily="34" charset="0"/>
              </a:rPr>
              <a:t>80% </a:t>
            </a:r>
            <a:r>
              <a:rPr lang="de-DE" altLang="de-DE" sz="2800" b="1" kern="0" spc="30" dirty="0" err="1" smtClean="0">
                <a:ea typeface="+mn-ea"/>
                <a:cs typeface="Arial" panose="020B0604020202020204" pitchFamily="34" charset="0"/>
              </a:rPr>
              <a:t>and</a:t>
            </a:r>
            <a:r>
              <a:rPr lang="de-DE" altLang="de-DE" sz="2800" b="1" kern="0" spc="30" dirty="0" smtClean="0">
                <a:ea typeface="+mn-ea"/>
                <a:cs typeface="Arial" panose="020B0604020202020204" pitchFamily="34" charset="0"/>
              </a:rPr>
              <a:t> </a:t>
            </a:r>
            <a:r>
              <a:rPr lang="de-DE" altLang="de-DE" sz="2800" b="1" kern="0" spc="30" dirty="0" err="1" smtClean="0">
                <a:ea typeface="+mn-ea"/>
                <a:cs typeface="Arial" panose="020B0604020202020204" pitchFamily="34" charset="0"/>
              </a:rPr>
              <a:t>more</a:t>
            </a:r>
            <a:endParaRPr lang="de-DE" altLang="de-DE" sz="2800" b="1" kern="0" spc="30" dirty="0">
              <a:ea typeface="+mn-ea"/>
              <a:cs typeface="Arial" panose="020B0604020202020204" pitchFamily="34" charset="0"/>
            </a:endParaRPr>
          </a:p>
          <a:p>
            <a: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de-DE" sz="1800" dirty="0">
                <a:cs typeface="Arial" panose="020B0604020202020204" pitchFamily="34" charset="0"/>
              </a:rPr>
              <a:t>feel </a:t>
            </a:r>
            <a:r>
              <a:rPr lang="en-US" altLang="de-DE" sz="1800" b="1" dirty="0">
                <a:cs typeface="Arial" panose="020B0604020202020204" pitchFamily="34" charset="0"/>
              </a:rPr>
              <a:t>strengthened</a:t>
            </a:r>
            <a:r>
              <a:rPr lang="en-US" altLang="de-DE" sz="1800" dirty="0">
                <a:cs typeface="Arial" panose="020B0604020202020204" pitchFamily="34" charset="0"/>
              </a:rPr>
              <a:t> for later challenges and crises,</a:t>
            </a:r>
          </a:p>
          <a:p>
            <a: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de-DE" sz="1800" dirty="0">
                <a:cs typeface="Arial" panose="020B0604020202020204" pitchFamily="34" charset="0"/>
              </a:rPr>
              <a:t>have </a:t>
            </a:r>
            <a:r>
              <a:rPr lang="en-US" altLang="de-DE" sz="1800" b="1" dirty="0">
                <a:cs typeface="Arial" panose="020B0604020202020204" pitchFamily="34" charset="0"/>
              </a:rPr>
              <a:t>more self-confidence </a:t>
            </a:r>
            <a:r>
              <a:rPr lang="en-US" altLang="de-DE" sz="1800" dirty="0">
                <a:cs typeface="Arial" panose="020B0604020202020204" pitchFamily="34" charset="0"/>
              </a:rPr>
              <a:t>and </a:t>
            </a:r>
          </a:p>
          <a:p>
            <a: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de-DE" sz="1800" dirty="0">
                <a:cs typeface="Arial" panose="020B0604020202020204" pitchFamily="34" charset="0"/>
              </a:rPr>
              <a:t>have become </a:t>
            </a:r>
            <a:r>
              <a:rPr lang="en-US" altLang="de-DE" sz="1800" b="1" dirty="0">
                <a:cs typeface="Arial" panose="020B0604020202020204" pitchFamily="34" charset="0"/>
              </a:rPr>
              <a:t>freer and more open in thinking and acting</a:t>
            </a:r>
            <a:endParaRPr lang="de-DE" altLang="de-DE" sz="1800" b="1" dirty="0"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8099FA1-C69E-B843-9EDB-B38F4295C2D7}"/>
              </a:ext>
            </a:extLst>
          </p:cNvPr>
          <p:cNvSpPr txBox="1"/>
          <p:nvPr/>
        </p:nvSpPr>
        <p:spPr>
          <a:xfrm>
            <a:off x="9290305" y="6432868"/>
            <a:ext cx="310896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400" b="1" kern="0" spc="30" dirty="0" err="1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www.donboscovolunteers.de</a:t>
            </a:r>
            <a:endParaRPr lang="de-DE" sz="1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1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C1B4246-EB93-FB4E-8A88-3E4D8D44A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26" y="-24385"/>
            <a:ext cx="2108030" cy="130454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234A8ED-9F7B-8F45-A373-B9B0211310AC}"/>
              </a:ext>
            </a:extLst>
          </p:cNvPr>
          <p:cNvSpPr txBox="1"/>
          <p:nvPr/>
        </p:nvSpPr>
        <p:spPr>
          <a:xfrm>
            <a:off x="2651668" y="664607"/>
            <a:ext cx="6994356" cy="615553"/>
          </a:xfrm>
          <a:prstGeom prst="rect">
            <a:avLst/>
          </a:prstGeom>
          <a:noFill/>
          <a:effectLst>
            <a:outerShdw blurRad="127000" dist="25400" dir="2700000" algn="tl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3400" b="1" kern="0" spc="30" dirty="0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TESTIMONIES OF VOLUNTEERS</a:t>
            </a: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84D3A4B4-C66E-744B-92FF-F83F29A2C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57" y="1964880"/>
            <a:ext cx="778258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600"/>
              </a:spcBef>
              <a:buNone/>
              <a:defRPr/>
            </a:pPr>
            <a:r>
              <a:rPr lang="en-US" altLang="de-DE" sz="1800" dirty="0">
                <a:cs typeface="Arial" panose="020B0604020202020204" pitchFamily="34" charset="0"/>
              </a:rPr>
              <a:t>"A lot was </a:t>
            </a:r>
            <a:r>
              <a:rPr lang="en-US" altLang="de-DE" sz="1800" b="1" dirty="0">
                <a:cs typeface="Arial" panose="020B0604020202020204" pitchFamily="34" charset="0"/>
              </a:rPr>
              <a:t>triggered in me for personal development </a:t>
            </a:r>
            <a:r>
              <a:rPr lang="en-US" altLang="de-DE" sz="1800" dirty="0">
                <a:cs typeface="Arial" panose="020B0604020202020204" pitchFamily="34" charset="0"/>
              </a:rPr>
              <a:t>- the experience is not finished yet." </a:t>
            </a:r>
            <a:endParaRPr lang="en-US" altLang="de-DE" sz="1800" dirty="0" smtClean="0">
              <a:cs typeface="Arial" panose="020B0604020202020204" pitchFamily="34" charset="0"/>
            </a:endParaRPr>
          </a:p>
          <a:p>
            <a:pPr>
              <a:spcBef>
                <a:spcPts val="1600"/>
              </a:spcBef>
              <a:buNone/>
              <a:defRPr/>
            </a:pPr>
            <a:r>
              <a:rPr lang="en-US" altLang="de-DE" sz="1800" dirty="0">
                <a:cs typeface="Arial" panose="020B0604020202020204" pitchFamily="34" charset="0"/>
              </a:rPr>
              <a:t>"The attitude towards fellow human beings and the disadvantaged, which I also developed or deepened during my voluntary service, has become my </a:t>
            </a:r>
            <a:r>
              <a:rPr lang="en-US" altLang="de-DE" sz="1800" b="1" dirty="0">
                <a:cs typeface="Arial" panose="020B0604020202020204" pitchFamily="34" charset="0"/>
              </a:rPr>
              <a:t>inner moral compass</a:t>
            </a:r>
            <a:r>
              <a:rPr lang="en-US" altLang="de-DE" sz="1800" dirty="0" smtClean="0">
                <a:cs typeface="Arial" panose="020B0604020202020204" pitchFamily="34" charset="0"/>
              </a:rPr>
              <a:t>.“</a:t>
            </a:r>
          </a:p>
          <a:p>
            <a:pPr>
              <a:spcBef>
                <a:spcPts val="1600"/>
              </a:spcBef>
              <a:buNone/>
              <a:defRPr/>
            </a:pPr>
            <a:r>
              <a:rPr lang="en-US" altLang="de-DE" sz="1800" dirty="0">
                <a:cs typeface="Arial" panose="020B0604020202020204" pitchFamily="34" charset="0"/>
              </a:rPr>
              <a:t>"The volunteer service has definitely left a </a:t>
            </a:r>
            <a:r>
              <a:rPr lang="en-US" altLang="de-DE" sz="1800" b="1" dirty="0">
                <a:cs typeface="Arial" panose="020B0604020202020204" pitchFamily="34" charset="0"/>
              </a:rPr>
              <a:t>lasting and</a:t>
            </a:r>
            <a:r>
              <a:rPr lang="en-US" altLang="de-DE" sz="1800" dirty="0">
                <a:cs typeface="Arial" panose="020B0604020202020204" pitchFamily="34" charset="0"/>
              </a:rPr>
              <a:t>, above all, </a:t>
            </a:r>
            <a:r>
              <a:rPr lang="en-US" altLang="de-DE" sz="1800" b="1" dirty="0">
                <a:cs typeface="Arial" panose="020B0604020202020204" pitchFamily="34" charset="0"/>
              </a:rPr>
              <a:t>positive mark on me</a:t>
            </a:r>
            <a:r>
              <a:rPr lang="en-US" altLang="de-DE" sz="1800" dirty="0">
                <a:cs typeface="Arial" panose="020B0604020202020204" pitchFamily="34" charset="0"/>
              </a:rPr>
              <a:t>. In my life, I always come back to experiences I gained there</a:t>
            </a:r>
            <a:r>
              <a:rPr lang="en-US" altLang="de-DE" sz="1800" dirty="0" smtClean="0">
                <a:cs typeface="Arial" panose="020B0604020202020204" pitchFamily="34" charset="0"/>
              </a:rPr>
              <a:t>.“</a:t>
            </a:r>
          </a:p>
          <a:p>
            <a:pPr>
              <a:spcBef>
                <a:spcPts val="1600"/>
              </a:spcBef>
              <a:buNone/>
              <a:defRPr/>
            </a:pPr>
            <a:r>
              <a:rPr lang="en-US" altLang="de-DE" sz="1800" dirty="0">
                <a:cs typeface="Arial" panose="020B0604020202020204" pitchFamily="34" charset="0"/>
              </a:rPr>
              <a:t>"I try to </a:t>
            </a:r>
            <a:r>
              <a:rPr lang="en-US" altLang="de-DE" sz="1800" b="1" dirty="0">
                <a:cs typeface="Arial" panose="020B0604020202020204" pitchFamily="34" charset="0"/>
              </a:rPr>
              <a:t>enjoy every day </a:t>
            </a:r>
            <a:r>
              <a:rPr lang="en-US" altLang="de-DE" sz="1800" dirty="0">
                <a:cs typeface="Arial" panose="020B0604020202020204" pitchFamily="34" charset="0"/>
              </a:rPr>
              <a:t>and be more spontaneous."</a:t>
            </a:r>
            <a:endParaRPr lang="de-DE" altLang="de-DE" sz="1800" dirty="0"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8099FA1-C69E-B843-9EDB-B38F4295C2D7}"/>
              </a:ext>
            </a:extLst>
          </p:cNvPr>
          <p:cNvSpPr txBox="1"/>
          <p:nvPr/>
        </p:nvSpPr>
        <p:spPr>
          <a:xfrm>
            <a:off x="9290305" y="6432868"/>
            <a:ext cx="310896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400" b="1" kern="0" spc="30" dirty="0" err="1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www.donboscovolunteers.de</a:t>
            </a:r>
            <a:endParaRPr lang="de-DE" sz="1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37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C1B4246-EB93-FB4E-8A88-3E4D8D44A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26" y="-24385"/>
            <a:ext cx="2108030" cy="130454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234A8ED-9F7B-8F45-A373-B9B0211310AC}"/>
              </a:ext>
            </a:extLst>
          </p:cNvPr>
          <p:cNvSpPr txBox="1"/>
          <p:nvPr/>
        </p:nvSpPr>
        <p:spPr>
          <a:xfrm>
            <a:off x="3692516" y="664607"/>
            <a:ext cx="4806969" cy="1138773"/>
          </a:xfrm>
          <a:prstGeom prst="rect">
            <a:avLst/>
          </a:prstGeom>
          <a:noFill/>
          <a:effectLst>
            <a:outerShdw blurRad="127000" dist="25400" dir="2700000" algn="tl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3400" b="1" kern="0" spc="30" dirty="0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CONSUMPTION BEHAVIOR</a:t>
            </a: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84D3A4B4-C66E-744B-92FF-F83F29A2C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57" y="1964880"/>
            <a:ext cx="7782580" cy="112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600"/>
              </a:spcBef>
              <a:buNone/>
              <a:defRPr/>
            </a:pPr>
            <a:r>
              <a:rPr lang="de-DE" altLang="de-DE" sz="1800" b="1" dirty="0" smtClean="0">
                <a:cs typeface="Arial" panose="020B0604020202020204" pitchFamily="34" charset="0"/>
              </a:rPr>
              <a:t>64% </a:t>
            </a:r>
            <a:r>
              <a:rPr lang="de-DE" altLang="de-DE" sz="1800" dirty="0" smtClean="0">
                <a:cs typeface="Arial" panose="020B0604020202020204" pitchFamily="34" charset="0"/>
              </a:rPr>
              <a:t>	</a:t>
            </a:r>
            <a:r>
              <a:rPr lang="en-US" altLang="de-DE" sz="1800" dirty="0">
                <a:cs typeface="Arial" panose="020B0604020202020204" pitchFamily="34" charset="0"/>
              </a:rPr>
              <a:t>of respondents pay more attention to their consumer behavior and </a:t>
            </a:r>
            <a:r>
              <a:rPr lang="en-US" altLang="de-DE" sz="1800" dirty="0" smtClean="0">
                <a:cs typeface="Arial" panose="020B0604020202020204" pitchFamily="34" charset="0"/>
              </a:rPr>
              <a:t>	sustainability </a:t>
            </a:r>
            <a:r>
              <a:rPr lang="en-US" altLang="de-DE" sz="1800" dirty="0">
                <a:cs typeface="Arial" panose="020B0604020202020204" pitchFamily="34" charset="0"/>
              </a:rPr>
              <a:t>since volunteering </a:t>
            </a:r>
            <a:endParaRPr lang="de-DE" altLang="de-DE" sz="1800" dirty="0" smtClean="0">
              <a:cs typeface="Arial" panose="020B0604020202020204" pitchFamily="34" charset="0"/>
            </a:endParaRPr>
          </a:p>
          <a:p>
            <a:pPr>
              <a:spcBef>
                <a:spcPts val="1600"/>
              </a:spcBef>
              <a:buNone/>
              <a:defRPr/>
            </a:pPr>
            <a:r>
              <a:rPr lang="de-DE" altLang="de-DE" sz="1800" b="1" dirty="0" smtClean="0">
                <a:cs typeface="Arial" panose="020B0604020202020204" pitchFamily="34" charset="0"/>
              </a:rPr>
              <a:t>74 % </a:t>
            </a:r>
            <a:r>
              <a:rPr lang="de-DE" altLang="de-DE" sz="1800" dirty="0" smtClean="0">
                <a:cs typeface="Arial" panose="020B0604020202020204" pitchFamily="34" charset="0"/>
              </a:rPr>
              <a:t>	</a:t>
            </a:r>
            <a:r>
              <a:rPr lang="en-US" altLang="de-DE" sz="1800" dirty="0" smtClean="0">
                <a:cs typeface="Arial" panose="020B0604020202020204" pitchFamily="34" charset="0"/>
              </a:rPr>
              <a:t>have </a:t>
            </a:r>
            <a:r>
              <a:rPr lang="en-US" altLang="de-DE" sz="1800" dirty="0">
                <a:cs typeface="Arial" panose="020B0604020202020204" pitchFamily="34" charset="0"/>
              </a:rPr>
              <a:t>learned to appreciate the simplicity of life</a:t>
            </a:r>
            <a:endParaRPr lang="de-DE" altLang="de-DE" sz="1800" dirty="0"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8099FA1-C69E-B843-9EDB-B38F4295C2D7}"/>
              </a:ext>
            </a:extLst>
          </p:cNvPr>
          <p:cNvSpPr txBox="1"/>
          <p:nvPr/>
        </p:nvSpPr>
        <p:spPr>
          <a:xfrm>
            <a:off x="9290305" y="6432868"/>
            <a:ext cx="310896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400" b="1" kern="0" spc="30" dirty="0" err="1">
                <a:solidFill>
                  <a:srgbClr val="4BB2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www.donboscovolunteers.de</a:t>
            </a:r>
            <a:endParaRPr lang="de-DE" sz="1400" b="1" kern="0" spc="30" dirty="0">
              <a:solidFill>
                <a:srgbClr val="4BB2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9">
            <a:extLst>
              <a:ext uri="{FF2B5EF4-FFF2-40B4-BE49-F238E27FC236}">
                <a16:creationId xmlns:a16="http://schemas.microsoft.com/office/drawing/2014/main" id="{8FC343E8-B86F-F641-A3B2-D13B7C4D9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253" y="3765980"/>
            <a:ext cx="1428750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11">
            <a:extLst>
              <a:ext uri="{FF2B5EF4-FFF2-40B4-BE49-F238E27FC236}">
                <a16:creationId xmlns:a16="http://schemas.microsoft.com/office/drawing/2014/main" id="{601C163B-6EEF-4E46-BB59-802E39DA9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5603" y="5570967"/>
            <a:ext cx="17588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Since my voluntary service I have been paying more attention to my consumer behavior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C0B62E5-49E2-4D4C-BB8B-1886BDE385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" t="27684" r="79875" b="22534"/>
          <a:stretch/>
        </p:blipFill>
        <p:spPr bwMode="auto">
          <a:xfrm>
            <a:off x="6552692" y="4137115"/>
            <a:ext cx="1196042" cy="15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8455840-A053-A444-B10C-3D48444D46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9516" b="10713"/>
          <a:stretch/>
        </p:blipFill>
        <p:spPr bwMode="auto">
          <a:xfrm>
            <a:off x="6552692" y="5289696"/>
            <a:ext cx="1679575" cy="18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4B36C64-982E-5B44-A1F2-4AC6AA7289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3" t="26614" r="61395" b="11408"/>
          <a:stretch/>
        </p:blipFill>
        <p:spPr bwMode="auto">
          <a:xfrm>
            <a:off x="6552692" y="4371714"/>
            <a:ext cx="1030298" cy="19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B40E994-475C-7743-B8C5-45E1A9C320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7" t="25561" r="39290" b="22722"/>
          <a:stretch/>
        </p:blipFill>
        <p:spPr bwMode="auto">
          <a:xfrm>
            <a:off x="6552692" y="4603076"/>
            <a:ext cx="1221442" cy="16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EFE976D-BC23-DC42-BBE9-5705BACF35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3" t="23114" r="18311" b="18704"/>
          <a:stretch/>
        </p:blipFill>
        <p:spPr bwMode="auto">
          <a:xfrm>
            <a:off x="6552692" y="4831626"/>
            <a:ext cx="1183641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2B293C9-D6BF-FD4C-883C-1AB6B97896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7" t="24099" r="881" b="19335"/>
          <a:stretch/>
        </p:blipFill>
        <p:spPr bwMode="auto">
          <a:xfrm>
            <a:off x="6552692" y="5060026"/>
            <a:ext cx="97759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fik 4">
            <a:extLst>
              <a:ext uri="{FF2B5EF4-FFF2-40B4-BE49-F238E27FC236}">
                <a16:creationId xmlns:a16="http://schemas.microsoft.com/office/drawing/2014/main" id="{3763AA1D-39B7-3A4A-98EB-A3D94F935C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16" y="3637964"/>
            <a:ext cx="318459" cy="189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591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1289</Words>
  <Application>Microsoft Office PowerPoint</Application>
  <PresentationFormat>Breitbild</PresentationFormat>
  <Paragraphs>97</Paragraphs>
  <Slides>18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Calibri</vt:lpstr>
      <vt:lpstr>Calibri Light</vt:lpstr>
      <vt:lpstr>Office</vt:lpstr>
      <vt:lpstr>Diagramm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Ulla Fricke - Don Bosco Mission</cp:lastModifiedBy>
  <cp:revision>29</cp:revision>
  <dcterms:created xsi:type="dcterms:W3CDTF">2021-12-02T15:43:06Z</dcterms:created>
  <dcterms:modified xsi:type="dcterms:W3CDTF">2022-01-10T08:31:16Z</dcterms:modified>
</cp:coreProperties>
</file>